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80" r:id="rId3"/>
    <p:sldId id="291" r:id="rId4"/>
    <p:sldId id="263" r:id="rId5"/>
    <p:sldId id="264" r:id="rId6"/>
    <p:sldId id="266" r:id="rId7"/>
    <p:sldId id="267" r:id="rId8"/>
    <p:sldId id="269" r:id="rId9"/>
    <p:sldId id="285" r:id="rId10"/>
    <p:sldId id="274" r:id="rId11"/>
    <p:sldId id="27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el Amer Bibi" initials="AAB" lastIdx="1" clrIdx="0">
    <p:extLst>
      <p:ext uri="{19B8F6BF-5375-455C-9EA6-DF929625EA0E}">
        <p15:presenceInfo xmlns:p15="http://schemas.microsoft.com/office/powerpoint/2012/main" userId="S-1-5-21-280777657-3338151740-1962307642-402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7" autoAdjust="0"/>
    <p:restoredTop sz="77787" autoAdjust="0"/>
  </p:normalViewPr>
  <p:slideViewPr>
    <p:cSldViewPr snapToGrid="0">
      <p:cViewPr varScale="1">
        <p:scale>
          <a:sx n="72" d="100"/>
          <a:sy n="72" d="100"/>
        </p:scale>
        <p:origin x="966"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93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28D91-703E-4EAB-9CFE-098A9CD40D25}" type="datetimeFigureOut">
              <a:rPr lang="en-US" smtClean="0"/>
              <a:t>10/4/2016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B8C24-9B6F-41C2-92A3-00D03B544C45}" type="slidenum">
              <a:rPr lang="en-US" smtClean="0"/>
              <a:t>‹#›</a:t>
            </a:fld>
            <a:endParaRPr lang="en-US"/>
          </a:p>
        </p:txBody>
      </p:sp>
    </p:spTree>
    <p:extLst>
      <p:ext uri="{BB962C8B-B14F-4D97-AF65-F5344CB8AC3E}">
        <p14:creationId xmlns:p14="http://schemas.microsoft.com/office/powerpoint/2010/main" val="355742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All, </a:t>
            </a:r>
            <a:br>
              <a:rPr lang="en-US" dirty="0" smtClean="0"/>
            </a:br>
            <a:r>
              <a:rPr lang="en-US" dirty="0" smtClean="0"/>
              <a:t>Thank you for coming. This is me Adel Bibi. This is</a:t>
            </a:r>
            <a:r>
              <a:rPr lang="en-US" baseline="0" dirty="0" smtClean="0"/>
              <a:t> a joint work with Matthias Mueller supervised by Dr. Bernard </a:t>
            </a:r>
            <a:r>
              <a:rPr lang="en-US" baseline="0" dirty="0" err="1" smtClean="0"/>
              <a:t>Ghanem</a:t>
            </a:r>
            <a:r>
              <a:rPr lang="en-US" baseline="0" dirty="0" smtClean="0"/>
              <a:t> from KAUST.</a:t>
            </a:r>
            <a:br>
              <a:rPr lang="en-US" baseline="0" dirty="0" smtClean="0"/>
            </a:br>
            <a:r>
              <a:rPr lang="en-US" baseline="0" dirty="0" smtClean="0"/>
              <a:t>The paper title is “Target Response Adaptation for Correlation Filter Tracking”.</a:t>
            </a:r>
          </a:p>
          <a:p>
            <a:r>
              <a:rPr lang="en-US" baseline="0" dirty="0" smtClean="0"/>
              <a:t>(12 seconds)</a:t>
            </a:r>
          </a:p>
          <a:p>
            <a:endParaRPr lang="en-US" dirty="0"/>
          </a:p>
        </p:txBody>
      </p:sp>
    </p:spTree>
    <p:extLst>
      <p:ext uri="{BB962C8B-B14F-4D97-AF65-F5344CB8AC3E}">
        <p14:creationId xmlns:p14="http://schemas.microsoft.com/office/powerpoint/2010/main" val="258819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we show some </a:t>
            </a:r>
            <a:r>
              <a:rPr lang="en-US" dirty="0" err="1" smtClean="0"/>
              <a:t>quantitive</a:t>
            </a:r>
            <a:r>
              <a:rPr lang="en-US" dirty="0" smtClean="0"/>
              <a:t> results on OTB100 dataset</a:t>
            </a:r>
            <a:r>
              <a:rPr lang="en-US" baseline="0" dirty="0" smtClean="0"/>
              <a:t> where we show that all baseline trackers improve in performance overall by factors ranging from (4% – 15%). Some of which also achieve the state of the art performance at the time of submission. The improvement is also shown for the corresponding attributes per </a:t>
            </a:r>
            <a:r>
              <a:rPr lang="en-US" baseline="0" dirty="0" err="1" smtClean="0"/>
              <a:t>sa</a:t>
            </a:r>
            <a:r>
              <a:rPr lang="en-US" baseline="0" dirty="0" smtClean="0"/>
              <a:t> (motion blur, fast motion, and occlusion).</a:t>
            </a:r>
          </a:p>
          <a:p>
            <a:endParaRPr lang="en-US" baseline="0" dirty="0" smtClean="0"/>
          </a:p>
          <a:p>
            <a:r>
              <a:rPr lang="en-US" baseline="0" dirty="0" smtClean="0"/>
              <a:t>(20 seconds)</a:t>
            </a:r>
          </a:p>
          <a:p>
            <a:endParaRPr lang="en-US" baseline="0" dirty="0" smtClean="0"/>
          </a:p>
          <a:p>
            <a:r>
              <a:rPr lang="en-US" baseline="0" dirty="0" smtClean="0"/>
              <a:t>Notes:</a:t>
            </a:r>
          </a:p>
          <a:p>
            <a:r>
              <a:rPr lang="en-US" baseline="0" dirty="0" smtClean="0"/>
              <a:t>+ highlight the baselines in one color boxes and AT versions in another so </a:t>
            </a:r>
            <a:r>
              <a:rPr lang="en-US" baseline="0" dirty="0" err="1" smtClean="0"/>
              <a:t>ppl</a:t>
            </a:r>
            <a:r>
              <a:rPr lang="en-US" baseline="0" dirty="0" smtClean="0"/>
              <a:t> can see the difference. I think maybe a table of results is better than plots here. The plots don’t hold much information actually.</a:t>
            </a:r>
            <a:endParaRPr lang="en-US" dirty="0"/>
          </a:p>
        </p:txBody>
      </p:sp>
    </p:spTree>
    <p:extLst>
      <p:ext uri="{BB962C8B-B14F-4D97-AF65-F5344CB8AC3E}">
        <p14:creationId xmlns:p14="http://schemas.microsoft.com/office/powerpoint/2010/main" val="1270893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all for coming!</a:t>
            </a:r>
            <a:br>
              <a:rPr lang="en-US" dirty="0" smtClean="0"/>
            </a:br>
            <a:r>
              <a:rPr lang="en-US" dirty="0" smtClean="0"/>
              <a:t>We</a:t>
            </a:r>
            <a:r>
              <a:rPr lang="en-US" baseline="0" dirty="0" smtClean="0"/>
              <a:t> will be very pleased to answer your questions at poster 5.</a:t>
            </a:r>
          </a:p>
          <a:p>
            <a:endParaRPr lang="en-US" baseline="0" dirty="0" smtClean="0"/>
          </a:p>
          <a:p>
            <a:r>
              <a:rPr lang="en-US" baseline="0" dirty="0" smtClean="0"/>
              <a:t>(6 seconds)</a:t>
            </a:r>
          </a:p>
          <a:p>
            <a:endParaRPr lang="en-US" baseline="0" dirty="0" smtClean="0"/>
          </a:p>
          <a:p>
            <a:endParaRPr lang="en-US" baseline="0" dirty="0" smtClean="0"/>
          </a:p>
          <a:p>
            <a:r>
              <a:rPr lang="en-US" baseline="0" dirty="0" smtClean="0"/>
              <a:t>Notes: </a:t>
            </a:r>
          </a:p>
          <a:p>
            <a:r>
              <a:rPr lang="en-US" baseline="0" dirty="0" smtClean="0"/>
              <a:t>+ Add time slot for the posters? Or is that redundant because it will be in the direct next session? (It is right the next session)</a:t>
            </a:r>
            <a:endParaRPr lang="en-US" dirty="0"/>
          </a:p>
        </p:txBody>
      </p:sp>
      <p:sp>
        <p:nvSpPr>
          <p:cNvPr id="4" name="Slide Number Placeholder 3"/>
          <p:cNvSpPr>
            <a:spLocks noGrp="1"/>
          </p:cNvSpPr>
          <p:nvPr>
            <p:ph type="sldNum" sz="quarter" idx="10"/>
          </p:nvPr>
        </p:nvSpPr>
        <p:spPr/>
        <p:txBody>
          <a:bodyPr/>
          <a:lstStyle/>
          <a:p>
            <a:fld id="{891B8C24-9B6F-41C2-92A3-00D03B544C45}" type="slidenum">
              <a:rPr lang="en-US" smtClean="0"/>
              <a:t>11</a:t>
            </a:fld>
            <a:endParaRPr lang="en-US"/>
          </a:p>
        </p:txBody>
      </p:sp>
    </p:spTree>
    <p:extLst>
      <p:ext uri="{BB962C8B-B14F-4D97-AF65-F5344CB8AC3E}">
        <p14:creationId xmlns:p14="http://schemas.microsoft.com/office/powerpoint/2010/main" val="2965089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start first by introducing to you what a visual object tracker is. It</a:t>
            </a:r>
            <a:r>
              <a:rPr lang="en-US" baseline="0" dirty="0" smtClean="0"/>
              <a:t> is</a:t>
            </a:r>
            <a:r>
              <a:rPr lang="en-US" dirty="0" smtClean="0"/>
              <a:t> the process of estimating the state of a (bounding box) that</a:t>
            </a:r>
            <a:r>
              <a:rPr lang="en-US" baseline="0" dirty="0" smtClean="0"/>
              <a:t> </a:t>
            </a:r>
            <a:r>
              <a:rPr lang="en-US" dirty="0" smtClean="0"/>
              <a:t>covers the object</a:t>
            </a:r>
            <a:r>
              <a:rPr lang="en-US" baseline="0" dirty="0" smtClean="0"/>
              <a:t> of interest in consecutive frames under variety of challenges like (occlusion, fast motion, motion blur, etc.). </a:t>
            </a:r>
          </a:p>
          <a:p>
            <a:endParaRPr lang="en-US" baseline="0" dirty="0" smtClean="0"/>
          </a:p>
          <a:p>
            <a:r>
              <a:rPr lang="en-US" baseline="0" dirty="0" smtClean="0"/>
              <a:t>(15 seconds)</a:t>
            </a:r>
            <a:endParaRPr lang="en-US" dirty="0"/>
          </a:p>
        </p:txBody>
      </p:sp>
    </p:spTree>
    <p:extLst>
      <p:ext uri="{BB962C8B-B14F-4D97-AF65-F5344CB8AC3E}">
        <p14:creationId xmlns:p14="http://schemas.microsoft.com/office/powerpoint/2010/main" val="1192392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we are mainly interested in here in correlation trackers. </a:t>
            </a:r>
          </a:p>
          <a:p>
            <a:r>
              <a:rPr lang="en-US" baseline="0" dirty="0" smtClean="0"/>
              <a:t>To give you a brief insight, correlation filters mainly solve this following ridge regression problem. We try to solve for a filter w, that once correlated with the patches in the rows of X should regress to the target response y.</a:t>
            </a:r>
            <a:br>
              <a:rPr lang="en-US" baseline="0" dirty="0" smtClean="0"/>
            </a:br>
            <a:r>
              <a:rPr lang="en-US" baseline="0" dirty="0" smtClean="0"/>
              <a:t>However, for computational purposes the data term X is a </a:t>
            </a:r>
            <a:r>
              <a:rPr lang="en-US" baseline="0" dirty="0" err="1" smtClean="0"/>
              <a:t>circulant</a:t>
            </a:r>
            <a:r>
              <a:rPr lang="en-US" baseline="0" dirty="0" smtClean="0"/>
              <a:t> matrix made of a base template that under the right homogeneity conditions can mimic the effects of object translations in an image.</a:t>
            </a:r>
            <a:endParaRPr lang="en-US" dirty="0" smtClean="0"/>
          </a:p>
          <a:p>
            <a:r>
              <a:rPr lang="en-US" baseline="0" dirty="0" smtClean="0"/>
              <a:t>To solve the following problem, we can either do it in the primal or the dual domain each with it’s benefits.</a:t>
            </a:r>
          </a:p>
          <a:p>
            <a:r>
              <a:rPr lang="en-US" baseline="0" dirty="0" smtClean="0"/>
              <a:t>The primal solution allows us to solve for multiple templates directly but only for a linear kernel; however, the dual solution allows us to use multi dimensional features and kernels but not the multi-template solution.</a:t>
            </a:r>
          </a:p>
          <a:p>
            <a:endParaRPr lang="en-US" baseline="0" dirty="0" smtClean="0"/>
          </a:p>
          <a:p>
            <a:r>
              <a:rPr lang="en-US" dirty="0" smtClean="0"/>
              <a:t>The other challenge that need to be addressed</a:t>
            </a:r>
            <a:r>
              <a:rPr lang="en-US" baseline="0" dirty="0" smtClean="0"/>
              <a:t> is how is the target response set? And is it done properly?</a:t>
            </a:r>
          </a:p>
          <a:p>
            <a:r>
              <a:rPr lang="en-US" baseline="0" dirty="0" smtClean="0"/>
              <a:t>The answer is using a </a:t>
            </a:r>
            <a:r>
              <a:rPr lang="en-US" baseline="0" dirty="0" err="1" smtClean="0"/>
              <a:t>gaussian</a:t>
            </a:r>
            <a:r>
              <a:rPr lang="en-US" baseline="0" dirty="0" smtClean="0"/>
              <a:t> pulse as shown here centered around the base template. The reason behind this is for simplicity, the assumption the object doesn’t move much between consecutive frames, and the to reduce the effect of circular boundary.</a:t>
            </a:r>
          </a:p>
          <a:p>
            <a:endParaRPr lang="en-US" baseline="0" dirty="0" smtClean="0"/>
          </a:p>
          <a:p>
            <a:r>
              <a:rPr lang="en-US" baseline="0" dirty="0" smtClean="0"/>
              <a:t>(1 min 10 seconds)</a:t>
            </a:r>
          </a:p>
          <a:p>
            <a:endParaRPr lang="en-US" baseline="0" dirty="0" smtClean="0"/>
          </a:p>
          <a:p>
            <a:r>
              <a:rPr lang="en-US" baseline="0" dirty="0" smtClean="0"/>
              <a:t>Notes:</a:t>
            </a:r>
          </a:p>
          <a:p>
            <a:r>
              <a:rPr lang="en-US" baseline="0" dirty="0" smtClean="0"/>
              <a:t>+ Can you make the text size bigger to fill up the white space more? You have a lot to make use of, especially for the titles of the boxes. Also, make the box boundaries and the arrows much thicker</a:t>
            </a:r>
            <a:endParaRPr lang="en-US" dirty="0"/>
          </a:p>
        </p:txBody>
      </p:sp>
    </p:spTree>
    <p:extLst>
      <p:ext uri="{BB962C8B-B14F-4D97-AF65-F5344CB8AC3E}">
        <p14:creationId xmlns:p14="http://schemas.microsoft.com/office/powerpoint/2010/main" val="17414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show the motivation behind our work.</a:t>
            </a:r>
            <a:br>
              <a:rPr lang="en-US" dirty="0" smtClean="0"/>
            </a:br>
            <a:r>
              <a:rPr lang="en-US" dirty="0" smtClean="0"/>
              <a:t>Standard</a:t>
            </a:r>
            <a:r>
              <a:rPr lang="en-US" baseline="0" dirty="0" smtClean="0"/>
              <a:t> correlation trackers will fail under partial occlusion and fast motion videos.</a:t>
            </a:r>
          </a:p>
          <a:p>
            <a:r>
              <a:rPr lang="en-US" baseline="0" dirty="0" smtClean="0"/>
              <a:t>For instance, image patches (b)&amp; (c ) are generated from the previous image patch (a) under an actual translation and the proxy circular translation respectively. As we can see in the patch (c) applying a circular shift to the object while it’s under an occlusion situation would cause the </a:t>
            </a:r>
            <a:r>
              <a:rPr lang="en-US" baseline="0" dirty="0" err="1" smtClean="0"/>
              <a:t>occluder</a:t>
            </a:r>
            <a:r>
              <a:rPr lang="en-US" baseline="0" dirty="0" smtClean="0"/>
              <a:t> to move along with the object; thus, dramatically affecting the tracking performance. </a:t>
            </a:r>
          </a:p>
          <a:p>
            <a:r>
              <a:rPr lang="en-US" baseline="0" dirty="0" smtClean="0"/>
              <a:t>More clearly in the fast motion category, where the images patches (e ) &amp; (f) are the exact translation and the proxy circular translations to the image patch (d) respectively. In here and again, the patch generated from the circular translation look very different from the actual image patch and thereafter harnessing the tracking performance.</a:t>
            </a:r>
            <a:endParaRPr lang="en-US" dirty="0" smtClean="0"/>
          </a:p>
          <a:p>
            <a:r>
              <a:rPr lang="en-US" dirty="0" smtClean="0"/>
              <a:t>(49 seconds)</a:t>
            </a:r>
          </a:p>
        </p:txBody>
      </p:sp>
    </p:spTree>
    <p:extLst>
      <p:ext uri="{BB962C8B-B14F-4D97-AF65-F5344CB8AC3E}">
        <p14:creationId xmlns:p14="http://schemas.microsoft.com/office/powerpoint/2010/main" val="348493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here, we start by validating the hypothesis to see how sensitive/important is the target response y.</a:t>
            </a:r>
          </a:p>
          <a:p>
            <a:r>
              <a:rPr lang="en-US" baseline="0" dirty="0" smtClean="0"/>
              <a:t>We have 5 baseline correlation trackers plotted in solid lines. On your left,  we have re initialized the target response from the GT and as we can see from the (dashed lines) all trackers perform significantly better almost saturating the dataset which is OTB100.</a:t>
            </a:r>
          </a:p>
          <a:p>
            <a:r>
              <a:rPr lang="en-US" baseline="0" dirty="0" smtClean="0"/>
              <a:t>Similarly, if we would have perturbed the target response y by at most 2 pixels randomly in each frame, we notice a significant drop in performance as can be seen in the bottom row.</a:t>
            </a:r>
          </a:p>
          <a:p>
            <a:r>
              <a:rPr lang="en-US" baseline="0" dirty="0" smtClean="0"/>
              <a:t>This demonstrates say a lot about how important choosing y is and how sensitive it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the question</a:t>
            </a:r>
            <a:r>
              <a:rPr lang="en-US" baseline="0" dirty="0" smtClean="0"/>
              <a:t> here, can we do better than this Gaussian pulse?</a:t>
            </a:r>
            <a:endParaRPr lang="en-US" dirty="0" smtClean="0"/>
          </a:p>
          <a:p>
            <a:endParaRPr lang="en-US" baseline="0" dirty="0" smtClean="0"/>
          </a:p>
          <a:p>
            <a:r>
              <a:rPr lang="en-US" baseline="0" dirty="0" smtClean="0"/>
              <a:t>(43 seconds)</a:t>
            </a:r>
          </a:p>
          <a:p>
            <a:endParaRPr lang="en-US" baseline="0" dirty="0" smtClean="0"/>
          </a:p>
          <a:p>
            <a:r>
              <a:rPr lang="en-US" baseline="0" dirty="0" smtClean="0"/>
              <a:t>Notes:</a:t>
            </a:r>
          </a:p>
          <a:p>
            <a:r>
              <a:rPr lang="en-US" baseline="0" dirty="0" smtClean="0"/>
              <a:t>+ it’ll be best to show only two plots: the same measure for the ground truth motion model and the 2 pixel perturbation (preferably the success plot. We don’t need both measures. Make those plots big and put them side by side to fill up the slide.</a:t>
            </a:r>
          </a:p>
        </p:txBody>
      </p:sp>
    </p:spTree>
    <p:extLst>
      <p:ext uri="{BB962C8B-B14F-4D97-AF65-F5344CB8AC3E}">
        <p14:creationId xmlns:p14="http://schemas.microsoft.com/office/powerpoint/2010/main" val="1994528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proposed pipeline goes a s follows:</a:t>
            </a:r>
          </a:p>
          <a:p>
            <a:r>
              <a:rPr lang="en-US" baseline="0" dirty="0" smtClean="0"/>
              <a:t>In the left column is the standard correlation trackers while the one in the right is our framework. In ours, we replace y with an observation y_0 that holds exact translation detections from the image. Unlike before, where even if we had an incorrect detection the tracker can still recover as it is trained over </a:t>
            </a:r>
            <a:r>
              <a:rPr lang="en-US" baseline="0" dirty="0" err="1" smtClean="0"/>
              <a:t>y_o</a:t>
            </a:r>
            <a:r>
              <a:rPr lang="en-US" baseline="0" dirty="0" smtClean="0"/>
              <a:t>. In our framework, </a:t>
            </a:r>
            <a:r>
              <a:rPr lang="en-US" baseline="0" dirty="0" err="1" smtClean="0"/>
              <a:t>Y_o</a:t>
            </a:r>
            <a:r>
              <a:rPr lang="en-US" baseline="0" dirty="0" smtClean="0"/>
              <a:t> here can be interpreted as a prior knowledge on the motion model. In an ideal scenario, we would wish to sample all the translations in the image; however, that defies the purpose of using the </a:t>
            </a:r>
            <a:r>
              <a:rPr lang="en-US" baseline="0" dirty="0" err="1" smtClean="0"/>
              <a:t>circulant</a:t>
            </a:r>
            <a:r>
              <a:rPr lang="en-US" baseline="0" dirty="0" smtClean="0"/>
              <a:t> property and thus we stick to interpolating the samples.</a:t>
            </a:r>
          </a:p>
          <a:p>
            <a:endParaRPr lang="en-US" baseline="0" dirty="0" smtClean="0"/>
          </a:p>
          <a:p>
            <a:r>
              <a:rPr lang="en-US" baseline="0" dirty="0" smtClean="0"/>
              <a:t>(39 seconds)</a:t>
            </a:r>
          </a:p>
        </p:txBody>
      </p:sp>
    </p:spTree>
    <p:extLst>
      <p:ext uri="{BB962C8B-B14F-4D97-AF65-F5344CB8AC3E}">
        <p14:creationId xmlns:p14="http://schemas.microsoft.com/office/powerpoint/2010/main" val="1591026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 we add</a:t>
            </a:r>
            <a:r>
              <a:rPr lang="en-US" baseline="0" dirty="0" smtClean="0"/>
              <a:t> the following regularize to the standard problem and replace the data matrix with the </a:t>
            </a:r>
            <a:r>
              <a:rPr lang="en-US" baseline="0" dirty="0" err="1" smtClean="0"/>
              <a:t>mutilple</a:t>
            </a:r>
            <a:r>
              <a:rPr lang="en-US" baseline="0" dirty="0" smtClean="0"/>
              <a:t> template case such that (</a:t>
            </a:r>
            <a:r>
              <a:rPr lang="en-US" baseline="0" dirty="0" err="1" smtClean="0"/>
              <a:t>X_tilde</a:t>
            </a:r>
            <a:r>
              <a:rPr lang="en-US" baseline="0" dirty="0" smtClean="0"/>
              <a:t>) is block </a:t>
            </a:r>
            <a:r>
              <a:rPr lang="en-US" baseline="0" dirty="0" err="1" smtClean="0"/>
              <a:t>circulant</a:t>
            </a:r>
            <a:r>
              <a:rPr lang="en-US" baseline="0" dirty="0" smtClean="0"/>
              <a:t>.</a:t>
            </a:r>
          </a:p>
          <a:p>
            <a:r>
              <a:rPr lang="en-US" baseline="0" dirty="0" smtClean="0"/>
              <a:t>The equivalent dual problem is given as follows, with some treatment to the problem and the use of </a:t>
            </a:r>
            <a:r>
              <a:rPr lang="en-US" baseline="0" dirty="0" err="1" smtClean="0"/>
              <a:t>woodburry</a:t>
            </a:r>
            <a:r>
              <a:rPr lang="en-US" baseline="0" dirty="0" smtClean="0"/>
              <a:t> matrix </a:t>
            </a:r>
            <a:r>
              <a:rPr lang="en-US" baseline="0" dirty="0" err="1" smtClean="0"/>
              <a:t>identiy</a:t>
            </a:r>
            <a:r>
              <a:rPr lang="en-US" baseline="0" dirty="0" smtClean="0"/>
              <a:t>.</a:t>
            </a:r>
          </a:p>
          <a:p>
            <a:endParaRPr lang="en-US" baseline="0" dirty="0" smtClean="0"/>
          </a:p>
          <a:p>
            <a:r>
              <a:rPr lang="en-US" baseline="0" dirty="0" smtClean="0"/>
              <a:t>(17 seconds)</a:t>
            </a:r>
          </a:p>
          <a:p>
            <a:endParaRPr lang="en-US" baseline="0" dirty="0" smtClean="0"/>
          </a:p>
          <a:p>
            <a:r>
              <a:rPr lang="en-US" baseline="0" dirty="0" smtClean="0"/>
              <a:t>Notes:</a:t>
            </a:r>
          </a:p>
          <a:p>
            <a:r>
              <a:rPr lang="en-US" baseline="0" dirty="0" smtClean="0"/>
              <a:t>+ do you talk about how y0 is generated here? Or before? (True, I talk about it in the previous slide.)</a:t>
            </a:r>
          </a:p>
          <a:p>
            <a:r>
              <a:rPr lang="en-US" baseline="0" dirty="0" smtClean="0"/>
              <a:t>+ bigger font; put boxes naming the different elements, e.g. optimal filter, optimal target response, and target response prior.</a:t>
            </a:r>
          </a:p>
        </p:txBody>
      </p:sp>
    </p:spTree>
    <p:extLst>
      <p:ext uri="{BB962C8B-B14F-4D97-AF65-F5344CB8AC3E}">
        <p14:creationId xmlns:p14="http://schemas.microsoft.com/office/powerpoint/2010/main" val="267943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solution</a:t>
            </a:r>
            <a:r>
              <a:rPr lang="en-US" baseline="0" dirty="0" smtClean="0"/>
              <a:t> is given as follows. As you can see not only can now use kernels since we have the solution as byproduct of the templates, but also we can use </a:t>
            </a:r>
            <a:r>
              <a:rPr lang="en-US" baseline="0" dirty="0" err="1" smtClean="0"/>
              <a:t>mutiple</a:t>
            </a:r>
            <a:r>
              <a:rPr lang="en-US" baseline="0" dirty="0" smtClean="0"/>
              <a:t> template as the final filter update is simply a sum of all templates. This was not possible before as we had to choose between the two.</a:t>
            </a:r>
          </a:p>
          <a:p>
            <a:endParaRPr lang="en-US" baseline="0" dirty="0" smtClean="0"/>
          </a:p>
          <a:p>
            <a:r>
              <a:rPr lang="en-US" baseline="0" dirty="0" smtClean="0"/>
              <a:t>(22 seconds)</a:t>
            </a:r>
            <a:endParaRPr lang="en-US" dirty="0"/>
          </a:p>
        </p:txBody>
      </p:sp>
    </p:spTree>
    <p:extLst>
      <p:ext uri="{BB962C8B-B14F-4D97-AF65-F5344CB8AC3E}">
        <p14:creationId xmlns:p14="http://schemas.microsoft.com/office/powerpoint/2010/main" val="105951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tested our framework on 5 baseline correlation based trackers only to improve all of them.</a:t>
            </a:r>
          </a:p>
          <a:p>
            <a:r>
              <a:rPr lang="en-US" baseline="0" dirty="0" smtClean="0"/>
              <a:t>Here are some qualitative results where the blue bounding box is the tracking result for the baseline tracker (SAMF,DCF,KCF,MOSSE,CSK), while the red is our framework adapted to it.</a:t>
            </a:r>
          </a:p>
          <a:p>
            <a:r>
              <a:rPr lang="en-US" baseline="0" dirty="0" smtClean="0"/>
              <a:t>As we can see our proposed framework can improve the baseline trackers in the fast motion, motion blur, and occlusion categories significantly.</a:t>
            </a:r>
          </a:p>
          <a:p>
            <a:endParaRPr lang="en-US" dirty="0" smtClean="0"/>
          </a:p>
          <a:p>
            <a:r>
              <a:rPr lang="en-US" dirty="0" smtClean="0"/>
              <a:t>(28 seconds)</a:t>
            </a:r>
            <a:endParaRPr lang="en-US" dirty="0"/>
          </a:p>
        </p:txBody>
      </p:sp>
    </p:spTree>
    <p:extLst>
      <p:ext uri="{BB962C8B-B14F-4D97-AF65-F5344CB8AC3E}">
        <p14:creationId xmlns:p14="http://schemas.microsoft.com/office/powerpoint/2010/main" val="3775959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C23579-7C48-4DFD-A62C-F3B5D677DC4F}"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62994-2B4A-4B09-954F-096E8BB948F1}" type="slidenum">
              <a:rPr lang="en-US" smtClean="0"/>
              <a:t>‹#›</a:t>
            </a:fld>
            <a:endParaRPr lang="en-US"/>
          </a:p>
        </p:txBody>
      </p:sp>
    </p:spTree>
    <p:extLst>
      <p:ext uri="{BB962C8B-B14F-4D97-AF65-F5344CB8AC3E}">
        <p14:creationId xmlns:p14="http://schemas.microsoft.com/office/powerpoint/2010/main" val="118453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23579-7C48-4DFD-A62C-F3B5D677DC4F}"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62994-2B4A-4B09-954F-096E8BB948F1}" type="slidenum">
              <a:rPr lang="en-US" smtClean="0"/>
              <a:t>‹#›</a:t>
            </a:fld>
            <a:endParaRPr lang="en-US"/>
          </a:p>
        </p:txBody>
      </p:sp>
    </p:spTree>
    <p:extLst>
      <p:ext uri="{BB962C8B-B14F-4D97-AF65-F5344CB8AC3E}">
        <p14:creationId xmlns:p14="http://schemas.microsoft.com/office/powerpoint/2010/main" val="3377526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23579-7C48-4DFD-A62C-F3B5D677DC4F}"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62994-2B4A-4B09-954F-096E8BB948F1}" type="slidenum">
              <a:rPr lang="en-US" smtClean="0"/>
              <a:t>‹#›</a:t>
            </a:fld>
            <a:endParaRPr lang="en-US"/>
          </a:p>
        </p:txBody>
      </p:sp>
    </p:spTree>
    <p:extLst>
      <p:ext uri="{BB962C8B-B14F-4D97-AF65-F5344CB8AC3E}">
        <p14:creationId xmlns:p14="http://schemas.microsoft.com/office/powerpoint/2010/main" val="54466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23579-7C48-4DFD-A62C-F3B5D677DC4F}"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62994-2B4A-4B09-954F-096E8BB948F1}" type="slidenum">
              <a:rPr lang="en-US" smtClean="0"/>
              <a:t>‹#›</a:t>
            </a:fld>
            <a:endParaRPr lang="en-US"/>
          </a:p>
        </p:txBody>
      </p:sp>
    </p:spTree>
    <p:extLst>
      <p:ext uri="{BB962C8B-B14F-4D97-AF65-F5344CB8AC3E}">
        <p14:creationId xmlns:p14="http://schemas.microsoft.com/office/powerpoint/2010/main" val="3061236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C23579-7C48-4DFD-A62C-F3B5D677DC4F}"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62994-2B4A-4B09-954F-096E8BB948F1}" type="slidenum">
              <a:rPr lang="en-US" smtClean="0"/>
              <a:t>‹#›</a:t>
            </a:fld>
            <a:endParaRPr lang="en-US"/>
          </a:p>
        </p:txBody>
      </p:sp>
    </p:spTree>
    <p:extLst>
      <p:ext uri="{BB962C8B-B14F-4D97-AF65-F5344CB8AC3E}">
        <p14:creationId xmlns:p14="http://schemas.microsoft.com/office/powerpoint/2010/main" val="4065661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C23579-7C48-4DFD-A62C-F3B5D677DC4F}" type="datetimeFigureOut">
              <a:rPr lang="en-US" smtClean="0"/>
              <a:t>10/4/2016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662994-2B4A-4B09-954F-096E8BB948F1}" type="slidenum">
              <a:rPr lang="en-US" smtClean="0"/>
              <a:t>‹#›</a:t>
            </a:fld>
            <a:endParaRPr lang="en-US"/>
          </a:p>
        </p:txBody>
      </p:sp>
    </p:spTree>
    <p:extLst>
      <p:ext uri="{BB962C8B-B14F-4D97-AF65-F5344CB8AC3E}">
        <p14:creationId xmlns:p14="http://schemas.microsoft.com/office/powerpoint/2010/main" val="289579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C23579-7C48-4DFD-A62C-F3B5D677DC4F}" type="datetimeFigureOut">
              <a:rPr lang="en-US" smtClean="0"/>
              <a:t>10/4/2016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662994-2B4A-4B09-954F-096E8BB948F1}" type="slidenum">
              <a:rPr lang="en-US" smtClean="0"/>
              <a:t>‹#›</a:t>
            </a:fld>
            <a:endParaRPr lang="en-US"/>
          </a:p>
        </p:txBody>
      </p:sp>
    </p:spTree>
    <p:extLst>
      <p:ext uri="{BB962C8B-B14F-4D97-AF65-F5344CB8AC3E}">
        <p14:creationId xmlns:p14="http://schemas.microsoft.com/office/powerpoint/2010/main" val="2871768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C23579-7C48-4DFD-A62C-F3B5D677DC4F}" type="datetimeFigureOut">
              <a:rPr lang="en-US" smtClean="0"/>
              <a:t>10/4/2016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662994-2B4A-4B09-954F-096E8BB948F1}" type="slidenum">
              <a:rPr lang="en-US" smtClean="0"/>
              <a:t>‹#›</a:t>
            </a:fld>
            <a:endParaRPr lang="en-US"/>
          </a:p>
        </p:txBody>
      </p:sp>
    </p:spTree>
    <p:extLst>
      <p:ext uri="{BB962C8B-B14F-4D97-AF65-F5344CB8AC3E}">
        <p14:creationId xmlns:p14="http://schemas.microsoft.com/office/powerpoint/2010/main" val="25927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23579-7C48-4DFD-A62C-F3B5D677DC4F}" type="datetimeFigureOut">
              <a:rPr lang="en-US" smtClean="0"/>
              <a:t>10/4/2016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662994-2B4A-4B09-954F-096E8BB948F1}" type="slidenum">
              <a:rPr lang="en-US" smtClean="0"/>
              <a:t>‹#›</a:t>
            </a:fld>
            <a:endParaRPr lang="en-US"/>
          </a:p>
        </p:txBody>
      </p:sp>
    </p:spTree>
    <p:extLst>
      <p:ext uri="{BB962C8B-B14F-4D97-AF65-F5344CB8AC3E}">
        <p14:creationId xmlns:p14="http://schemas.microsoft.com/office/powerpoint/2010/main" val="413457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23579-7C48-4DFD-A62C-F3B5D677DC4F}" type="datetimeFigureOut">
              <a:rPr lang="en-US" smtClean="0"/>
              <a:t>10/4/2016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662994-2B4A-4B09-954F-096E8BB948F1}" type="slidenum">
              <a:rPr lang="en-US" smtClean="0"/>
              <a:t>‹#›</a:t>
            </a:fld>
            <a:endParaRPr lang="en-US"/>
          </a:p>
        </p:txBody>
      </p:sp>
    </p:spTree>
    <p:extLst>
      <p:ext uri="{BB962C8B-B14F-4D97-AF65-F5344CB8AC3E}">
        <p14:creationId xmlns:p14="http://schemas.microsoft.com/office/powerpoint/2010/main" val="526218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23579-7C48-4DFD-A62C-F3B5D677DC4F}" type="datetimeFigureOut">
              <a:rPr lang="en-US" smtClean="0"/>
              <a:t>10/4/2016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662994-2B4A-4B09-954F-096E8BB948F1}" type="slidenum">
              <a:rPr lang="en-US" smtClean="0"/>
              <a:t>‹#›</a:t>
            </a:fld>
            <a:endParaRPr lang="en-US"/>
          </a:p>
        </p:txBody>
      </p:sp>
    </p:spTree>
    <p:extLst>
      <p:ext uri="{BB962C8B-B14F-4D97-AF65-F5344CB8AC3E}">
        <p14:creationId xmlns:p14="http://schemas.microsoft.com/office/powerpoint/2010/main" val="1918907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C23579-7C48-4DFD-A62C-F3B5D677DC4F}" type="datetimeFigureOut">
              <a:rPr lang="en-US" smtClean="0"/>
              <a:t>10/4/2016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62994-2B4A-4B09-954F-096E8BB948F1}" type="slidenum">
              <a:rPr lang="en-US" smtClean="0"/>
              <a:t>‹#›</a:t>
            </a:fld>
            <a:endParaRPr lang="en-US"/>
          </a:p>
        </p:txBody>
      </p:sp>
    </p:spTree>
    <p:extLst>
      <p:ext uri="{BB962C8B-B14F-4D97-AF65-F5344CB8AC3E}">
        <p14:creationId xmlns:p14="http://schemas.microsoft.com/office/powerpoint/2010/main" val="545598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6.avi"/><Relationship Id="rId7" Type="http://schemas.openxmlformats.org/officeDocument/2006/relationships/image" Target="../media/image17.png"/><Relationship Id="rId2" Type="http://schemas.openxmlformats.org/officeDocument/2006/relationships/video" Target="../media/media7.avi"/><Relationship Id="rId1" Type="http://schemas.microsoft.com/office/2007/relationships/media" Target="../media/media7.avi"/><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video" Target="../media/media6.avi"/><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avi"/><Relationship Id="rId7" Type="http://schemas.openxmlformats.org/officeDocument/2006/relationships/image" Target="../media/image3.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7.png"/><Relationship Id="rId18" Type="http://schemas.openxmlformats.org/officeDocument/2006/relationships/image" Target="../media/image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tags" Target="../tags/tag2.xml"/><Relationship Id="rId16" Type="http://schemas.openxmlformats.org/officeDocument/2006/relationships/image" Target="../media/image1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png"/><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notesSlide" Target="../notesSlides/notesSlide3.xml"/><Relationship Id="rId19" Type="http://schemas.openxmlformats.org/officeDocument/2006/relationships/image" Target="../media/image13.png"/><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1.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20.png"/><Relationship Id="rId2" Type="http://schemas.openxmlformats.org/officeDocument/2006/relationships/tags" Target="../tags/tag11.xml"/><Relationship Id="rId16" Type="http://schemas.openxmlformats.org/officeDocument/2006/relationships/image" Target="../media/image24.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9.png"/><Relationship Id="rId5" Type="http://schemas.openxmlformats.org/officeDocument/2006/relationships/tags" Target="../tags/tag14.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tags" Target="../tags/tag13.xml"/><Relationship Id="rId9" Type="http://schemas.openxmlformats.org/officeDocument/2006/relationships/notesSlide" Target="../notesSlides/notesSlide7.xml"/><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video" Target="../media/media6.avi"/><Relationship Id="rId13" Type="http://schemas.openxmlformats.org/officeDocument/2006/relationships/image" Target="../media/image28.png"/><Relationship Id="rId3" Type="http://schemas.microsoft.com/office/2007/relationships/media" Target="../media/media4.avi"/><Relationship Id="rId7" Type="http://schemas.microsoft.com/office/2007/relationships/media" Target="../media/media6.avi"/><Relationship Id="rId12" Type="http://schemas.openxmlformats.org/officeDocument/2006/relationships/notesSlide" Target="../notesSlides/notesSlide9.xml"/><Relationship Id="rId17" Type="http://schemas.openxmlformats.org/officeDocument/2006/relationships/image" Target="../media/image32.png"/><Relationship Id="rId2" Type="http://schemas.openxmlformats.org/officeDocument/2006/relationships/video" Target="../media/media3.avi"/><Relationship Id="rId16" Type="http://schemas.openxmlformats.org/officeDocument/2006/relationships/image" Target="../media/image31.png"/><Relationship Id="rId1" Type="http://schemas.microsoft.com/office/2007/relationships/media" Target="../media/media3.avi"/><Relationship Id="rId6" Type="http://schemas.openxmlformats.org/officeDocument/2006/relationships/video" Target="../media/media5.avi"/><Relationship Id="rId11" Type="http://schemas.openxmlformats.org/officeDocument/2006/relationships/slideLayout" Target="../slideLayouts/slideLayout2.xml"/><Relationship Id="rId5" Type="http://schemas.microsoft.com/office/2007/relationships/media" Target="../media/media5.avi"/><Relationship Id="rId15" Type="http://schemas.openxmlformats.org/officeDocument/2006/relationships/image" Target="../media/image30.png"/><Relationship Id="rId10" Type="http://schemas.openxmlformats.org/officeDocument/2006/relationships/video" Target="../media/media7.avi"/><Relationship Id="rId4" Type="http://schemas.openxmlformats.org/officeDocument/2006/relationships/video" Target="../media/media4.avi"/><Relationship Id="rId9" Type="http://schemas.microsoft.com/office/2007/relationships/media" Target="../media/media7.avi"/><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2987550"/>
          </a:xfrm>
        </p:spPr>
        <p:txBody>
          <a:bodyPr>
            <a:noAutofit/>
          </a:bodyPr>
          <a:lstStyle/>
          <a:p>
            <a:r>
              <a:rPr lang="en-US" sz="4400" b="1" dirty="0"/>
              <a:t>Target Response Adaptation for Correlation Filter Tracking</a:t>
            </a:r>
            <a:endParaRPr lang="en-US" sz="4400" dirty="0"/>
          </a:p>
        </p:txBody>
      </p:sp>
      <p:sp>
        <p:nvSpPr>
          <p:cNvPr id="3" name="Subtitle 2"/>
          <p:cNvSpPr>
            <a:spLocks noGrp="1"/>
          </p:cNvSpPr>
          <p:nvPr>
            <p:ph type="subTitle" idx="1"/>
          </p:nvPr>
        </p:nvSpPr>
        <p:spPr>
          <a:xfrm>
            <a:off x="1100051" y="4475549"/>
            <a:ext cx="10058400" cy="1678116"/>
          </a:xfrm>
        </p:spPr>
        <p:txBody>
          <a:bodyPr>
            <a:noAutofit/>
          </a:bodyPr>
          <a:lstStyle/>
          <a:p>
            <a:r>
              <a:rPr lang="en-US" sz="2200" dirty="0"/>
              <a:t>Adel </a:t>
            </a:r>
            <a:r>
              <a:rPr lang="en-US" sz="2200" dirty="0" smtClean="0"/>
              <a:t>Bibi, </a:t>
            </a:r>
            <a:r>
              <a:rPr lang="en-US" sz="2200" dirty="0"/>
              <a:t>Matthias </a:t>
            </a:r>
            <a:r>
              <a:rPr lang="en-US" sz="2200" dirty="0" smtClean="0"/>
              <a:t>Mueller, </a:t>
            </a:r>
            <a:r>
              <a:rPr lang="en-US" sz="2200" dirty="0"/>
              <a:t>and Bernard </a:t>
            </a:r>
            <a:r>
              <a:rPr lang="en-US" sz="2200" dirty="0" err="1" smtClean="0"/>
              <a:t>Ghanem</a:t>
            </a:r>
            <a:endParaRPr lang="en-US" sz="2200" baseline="30000" dirty="0"/>
          </a:p>
          <a:p>
            <a:r>
              <a:rPr lang="en-US" sz="2200" dirty="0"/>
              <a:t>King Abdullah University of Science and Technology (KAUST),</a:t>
            </a:r>
          </a:p>
          <a:p>
            <a:r>
              <a:rPr lang="en-US" sz="2200" dirty="0"/>
              <a:t> </a:t>
            </a:r>
            <a:r>
              <a:rPr lang="en-US" sz="2200" dirty="0" err="1"/>
              <a:t>Thuwal</a:t>
            </a:r>
            <a:r>
              <a:rPr lang="en-US" sz="2200" dirty="0"/>
              <a:t>, Saudi </a:t>
            </a:r>
            <a:r>
              <a:rPr lang="en-US" sz="2200" dirty="0" smtClean="0"/>
              <a:t>Arabia</a:t>
            </a:r>
          </a:p>
          <a:p>
            <a:r>
              <a:rPr lang="en-US" sz="1400" dirty="0" smtClean="0"/>
              <a:t>{adel.bibi,matthias.mueller.2,bernard.ghanem}@kaust.edu.sa</a:t>
            </a:r>
            <a:endParaRPr lang="en-US" sz="1400" dirty="0"/>
          </a:p>
        </p:txBody>
      </p:sp>
      <p:pic>
        <p:nvPicPr>
          <p:cNvPr id="1026" name="Picture 2" descr="http://wjm.s3.amazonaws.com/lawjobs/uploads/jason@jobelephant.com.jpg"/>
          <p:cNvPicPr>
            <a:picLocks noChangeAspect="1" noChangeArrowheads="1"/>
          </p:cNvPicPr>
          <p:nvPr/>
        </p:nvPicPr>
        <p:blipFill rotWithShape="1">
          <a:blip r:embed="rId3">
            <a:extLst>
              <a:ext uri="{28A0092B-C50C-407E-A947-70E740481C1C}">
                <a14:useLocalDpi xmlns:a14="http://schemas.microsoft.com/office/drawing/2010/main" val="0"/>
              </a:ext>
            </a:extLst>
          </a:blip>
          <a:srcRect l="6281" t="24440" r="6659" b="29144"/>
          <a:stretch/>
        </p:blipFill>
        <p:spPr bwMode="auto">
          <a:xfrm>
            <a:off x="98052" y="172416"/>
            <a:ext cx="4242808" cy="127538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369" y="172416"/>
            <a:ext cx="7637031" cy="1275384"/>
          </a:xfrm>
          <a:prstGeom prst="rect">
            <a:avLst/>
          </a:prstGeom>
        </p:spPr>
      </p:pic>
    </p:spTree>
    <p:extLst>
      <p:ext uri="{BB962C8B-B14F-4D97-AF65-F5344CB8AC3E}">
        <p14:creationId xmlns:p14="http://schemas.microsoft.com/office/powerpoint/2010/main" val="503645541"/>
      </p:ext>
    </p:extLst>
  </p:cSld>
  <p:clrMapOvr>
    <a:masterClrMapping/>
  </p:clrMapOvr>
  <mc:AlternateContent xmlns:mc="http://schemas.openxmlformats.org/markup-compatibility/2006" xmlns:p14="http://schemas.microsoft.com/office/powerpoint/2010/main">
    <mc:Choice Requires="p14">
      <p:transition spd="slow" p14:dur="5000" advClick="0" advTm="12000"/>
    </mc:Choice>
    <mc:Fallback xmlns="">
      <p:transition spd="slow" advClick="0" advTm="1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Quantitative Results</a:t>
            </a:r>
            <a:endParaRPr lang="en-US" dirty="0"/>
          </a:p>
        </p:txBody>
      </p:sp>
      <p:sp>
        <p:nvSpPr>
          <p:cNvPr id="5" name="TextBox 4"/>
          <p:cNvSpPr txBox="1"/>
          <p:nvPr/>
        </p:nvSpPr>
        <p:spPr>
          <a:xfrm>
            <a:off x="131703" y="6364513"/>
            <a:ext cx="5149358" cy="276999"/>
          </a:xfrm>
          <a:prstGeom prst="rect">
            <a:avLst/>
          </a:prstGeom>
          <a:noFill/>
        </p:spPr>
        <p:txBody>
          <a:bodyPr wrap="none" rtlCol="0">
            <a:spAutoFit/>
          </a:bodyPr>
          <a:lstStyle/>
          <a:p>
            <a:r>
              <a:rPr lang="en-US" sz="1200" dirty="0" smtClean="0">
                <a:solidFill>
                  <a:schemeClr val="bg1"/>
                </a:solidFill>
              </a:rPr>
              <a:t>“Learning Spatially Regularized Correlation Filters for Visual Tracking”, ICCV2015</a:t>
            </a:r>
            <a:endParaRPr lang="en-US" sz="1200" dirty="0">
              <a:solidFill>
                <a:schemeClr val="bg1"/>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86989152"/>
              </p:ext>
            </p:extLst>
          </p:nvPr>
        </p:nvGraphicFramePr>
        <p:xfrm>
          <a:off x="2409371" y="1508266"/>
          <a:ext cx="6929628" cy="3352800"/>
        </p:xfrm>
        <a:graphic>
          <a:graphicData uri="http://schemas.openxmlformats.org/drawingml/2006/table">
            <a:tbl>
              <a:tblPr firstRow="1" bandRow="1">
                <a:tableStyleId>{5C22544A-7EE6-4342-B048-85BDC9FD1C3A}</a:tableStyleId>
              </a:tblPr>
              <a:tblGrid>
                <a:gridCol w="2309876"/>
                <a:gridCol w="2309876"/>
                <a:gridCol w="2309876"/>
              </a:tblGrid>
              <a:tr h="293633">
                <a:tc>
                  <a:txBody>
                    <a:bodyPr/>
                    <a:lstStyle/>
                    <a:p>
                      <a:pPr algn="ctr"/>
                      <a:r>
                        <a:rPr lang="en-US" sz="1600" dirty="0" smtClean="0"/>
                        <a:t>Trackers</a:t>
                      </a:r>
                      <a:endParaRPr lang="en-US" sz="1600" dirty="0"/>
                    </a:p>
                  </a:txBody>
                  <a:tcPr>
                    <a:solidFill>
                      <a:schemeClr val="accent2">
                        <a:lumMod val="75000"/>
                      </a:schemeClr>
                    </a:solidFill>
                  </a:tcPr>
                </a:tc>
                <a:tc>
                  <a:txBody>
                    <a:bodyPr/>
                    <a:lstStyle/>
                    <a:p>
                      <a:pPr algn="ctr"/>
                      <a:r>
                        <a:rPr lang="en-US" sz="1600" dirty="0" smtClean="0"/>
                        <a:t>Precision</a:t>
                      </a:r>
                      <a:endParaRPr lang="en-US" sz="1600" dirty="0"/>
                    </a:p>
                  </a:txBody>
                  <a:tcPr>
                    <a:solidFill>
                      <a:schemeClr val="accent2">
                        <a:lumMod val="75000"/>
                      </a:schemeClr>
                    </a:solidFill>
                  </a:tcPr>
                </a:tc>
                <a:tc>
                  <a:txBody>
                    <a:bodyPr/>
                    <a:lstStyle/>
                    <a:p>
                      <a:pPr algn="ctr"/>
                      <a:r>
                        <a:rPr lang="en-US" sz="1600" dirty="0" smtClean="0"/>
                        <a:t>Accuracy</a:t>
                      </a:r>
                      <a:r>
                        <a:rPr lang="en-US" sz="1600" baseline="0" dirty="0" smtClean="0"/>
                        <a:t> (IOU)</a:t>
                      </a:r>
                      <a:endParaRPr lang="en-US" sz="1600" dirty="0"/>
                    </a:p>
                  </a:txBody>
                  <a:tcPr>
                    <a:solidFill>
                      <a:schemeClr val="accent2">
                        <a:lumMod val="75000"/>
                      </a:schemeClr>
                    </a:solidFill>
                  </a:tcPr>
                </a:tc>
              </a:tr>
              <a:tr h="293633">
                <a:tc>
                  <a:txBody>
                    <a:bodyPr/>
                    <a:lstStyle/>
                    <a:p>
                      <a:pPr algn="ctr"/>
                      <a:r>
                        <a:rPr lang="en-US" sz="1600" dirty="0" smtClean="0"/>
                        <a:t>SAMF_AT</a:t>
                      </a:r>
                      <a:endParaRPr lang="en-US" sz="1600" dirty="0"/>
                    </a:p>
                  </a:txBody>
                  <a:tcPr/>
                </a:tc>
                <a:tc>
                  <a:txBody>
                    <a:bodyPr/>
                    <a:lstStyle/>
                    <a:p>
                      <a:pPr algn="ctr"/>
                      <a:r>
                        <a:rPr lang="en-US" sz="1600" dirty="0" smtClean="0">
                          <a:solidFill>
                            <a:srgbClr val="FF0000"/>
                          </a:solidFill>
                        </a:rPr>
                        <a:t>0.790</a:t>
                      </a:r>
                      <a:endParaRPr lang="en-US" sz="1600" dirty="0">
                        <a:solidFill>
                          <a:srgbClr val="FF0000"/>
                        </a:solidFill>
                      </a:endParaRPr>
                    </a:p>
                  </a:txBody>
                  <a:tcPr/>
                </a:tc>
                <a:tc>
                  <a:txBody>
                    <a:bodyPr/>
                    <a:lstStyle/>
                    <a:p>
                      <a:pPr algn="ctr"/>
                      <a:r>
                        <a:rPr lang="en-US" sz="1600" dirty="0" smtClean="0"/>
                        <a:t>0.680</a:t>
                      </a:r>
                      <a:endParaRPr lang="en-US" sz="1600" dirty="0"/>
                    </a:p>
                  </a:txBody>
                  <a:tcPr/>
                </a:tc>
              </a:tr>
              <a:tr h="293633">
                <a:tc>
                  <a:txBody>
                    <a:bodyPr/>
                    <a:lstStyle/>
                    <a:p>
                      <a:pPr algn="ctr"/>
                      <a:r>
                        <a:rPr lang="en-US" sz="1600" dirty="0" smtClean="0"/>
                        <a:t>SRDCF</a:t>
                      </a:r>
                      <a:endParaRPr lang="en-US" sz="1600" dirty="0"/>
                    </a:p>
                  </a:txBody>
                  <a:tcPr/>
                </a:tc>
                <a:tc>
                  <a:txBody>
                    <a:bodyPr/>
                    <a:lstStyle/>
                    <a:p>
                      <a:pPr algn="ctr"/>
                      <a:r>
                        <a:rPr lang="en-US" sz="1600" dirty="0" smtClean="0"/>
                        <a:t>0.788</a:t>
                      </a:r>
                      <a:endParaRPr lang="en-US" sz="1600" dirty="0"/>
                    </a:p>
                  </a:txBody>
                  <a:tcPr/>
                </a:tc>
                <a:tc>
                  <a:txBody>
                    <a:bodyPr/>
                    <a:lstStyle/>
                    <a:p>
                      <a:pPr algn="ctr"/>
                      <a:r>
                        <a:rPr lang="en-US" sz="1600" dirty="0" smtClean="0">
                          <a:solidFill>
                            <a:srgbClr val="FF0000"/>
                          </a:solidFill>
                        </a:rPr>
                        <a:t>0.728</a:t>
                      </a:r>
                      <a:endParaRPr lang="en-US" sz="1600" dirty="0">
                        <a:solidFill>
                          <a:srgbClr val="FF0000"/>
                        </a:solidFill>
                      </a:endParaRPr>
                    </a:p>
                  </a:txBody>
                  <a:tcPr/>
                </a:tc>
              </a:tr>
              <a:tr h="293633">
                <a:tc>
                  <a:txBody>
                    <a:bodyPr/>
                    <a:lstStyle/>
                    <a:p>
                      <a:pPr algn="ctr"/>
                      <a:r>
                        <a:rPr lang="en-US" sz="1600" dirty="0" smtClean="0"/>
                        <a:t>MEEM</a:t>
                      </a:r>
                      <a:endParaRPr lang="en-US" sz="1600" dirty="0"/>
                    </a:p>
                  </a:txBody>
                  <a:tcPr/>
                </a:tc>
                <a:tc>
                  <a:txBody>
                    <a:bodyPr/>
                    <a:lstStyle/>
                    <a:p>
                      <a:pPr algn="ctr"/>
                      <a:r>
                        <a:rPr lang="en-US" sz="1600" dirty="0" smtClean="0"/>
                        <a:t>0.787</a:t>
                      </a:r>
                      <a:endParaRPr lang="en-US" sz="1600" dirty="0"/>
                    </a:p>
                  </a:txBody>
                  <a:tcPr/>
                </a:tc>
                <a:tc>
                  <a:txBody>
                    <a:bodyPr/>
                    <a:lstStyle/>
                    <a:p>
                      <a:pPr algn="ctr"/>
                      <a:r>
                        <a:rPr lang="en-US" sz="1600" dirty="0" smtClean="0"/>
                        <a:t>0.632</a:t>
                      </a:r>
                      <a:endParaRPr lang="en-US" sz="1600" dirty="0"/>
                    </a:p>
                  </a:txBody>
                  <a:tcPr/>
                </a:tc>
              </a:tr>
              <a:tr h="293633">
                <a:tc>
                  <a:txBody>
                    <a:bodyPr/>
                    <a:lstStyle/>
                    <a:p>
                      <a:pPr algn="ctr"/>
                      <a:r>
                        <a:rPr lang="en-US" sz="1600" dirty="0" smtClean="0"/>
                        <a:t>MUSTER</a:t>
                      </a:r>
                      <a:endParaRPr lang="en-US" sz="1600" dirty="0"/>
                    </a:p>
                  </a:txBody>
                  <a:tcPr/>
                </a:tc>
                <a:tc>
                  <a:txBody>
                    <a:bodyPr/>
                    <a:lstStyle/>
                    <a:p>
                      <a:pPr algn="ctr"/>
                      <a:r>
                        <a:rPr lang="en-US" sz="1600" dirty="0" smtClean="0"/>
                        <a:t>0.773</a:t>
                      </a:r>
                      <a:endParaRPr lang="en-US" sz="1600" dirty="0"/>
                    </a:p>
                  </a:txBody>
                  <a:tcPr/>
                </a:tc>
                <a:tc>
                  <a:txBody>
                    <a:bodyPr/>
                    <a:lstStyle/>
                    <a:p>
                      <a:pPr algn="ctr"/>
                      <a:r>
                        <a:rPr lang="en-US" sz="1600" dirty="0" smtClean="0"/>
                        <a:t>0.681</a:t>
                      </a:r>
                      <a:endParaRPr lang="en-US" sz="1600" dirty="0"/>
                    </a:p>
                  </a:txBody>
                  <a:tcPr/>
                </a:tc>
              </a:tr>
              <a:tr h="293633">
                <a:tc>
                  <a:txBody>
                    <a:bodyPr/>
                    <a:lstStyle/>
                    <a:p>
                      <a:pPr algn="ctr"/>
                      <a:r>
                        <a:rPr lang="en-US" sz="1600" dirty="0" smtClean="0"/>
                        <a:t>DCF_AT</a:t>
                      </a:r>
                      <a:endParaRPr lang="en-US" sz="1600" dirty="0"/>
                    </a:p>
                  </a:txBody>
                  <a:tcPr/>
                </a:tc>
                <a:tc>
                  <a:txBody>
                    <a:bodyPr/>
                    <a:lstStyle/>
                    <a:p>
                      <a:pPr algn="ctr"/>
                      <a:r>
                        <a:rPr lang="en-US" sz="1600" dirty="0" smtClean="0"/>
                        <a:t>0.728</a:t>
                      </a:r>
                      <a:endParaRPr lang="en-US" sz="1600" dirty="0"/>
                    </a:p>
                  </a:txBody>
                  <a:tcPr/>
                </a:tc>
                <a:tc>
                  <a:txBody>
                    <a:bodyPr/>
                    <a:lstStyle/>
                    <a:p>
                      <a:pPr algn="ctr"/>
                      <a:r>
                        <a:rPr lang="en-US" sz="1600" dirty="0" smtClean="0"/>
                        <a:t>0.590</a:t>
                      </a:r>
                      <a:endParaRPr lang="en-US" sz="1600" dirty="0"/>
                    </a:p>
                  </a:txBody>
                  <a:tcPr/>
                </a:tc>
              </a:tr>
              <a:tr h="293633">
                <a:tc>
                  <a:txBody>
                    <a:bodyPr/>
                    <a:lstStyle/>
                    <a:p>
                      <a:pPr algn="ctr"/>
                      <a:r>
                        <a:rPr lang="en-US" sz="1600" dirty="0" smtClean="0"/>
                        <a:t>KCF_AT</a:t>
                      </a:r>
                      <a:endParaRPr lang="en-US" sz="1600" dirty="0"/>
                    </a:p>
                  </a:txBody>
                  <a:tcPr/>
                </a:tc>
                <a:tc>
                  <a:txBody>
                    <a:bodyPr/>
                    <a:lstStyle/>
                    <a:p>
                      <a:pPr algn="ctr"/>
                      <a:r>
                        <a:rPr lang="en-US" sz="1600" dirty="0" smtClean="0"/>
                        <a:t>0.723</a:t>
                      </a:r>
                      <a:endParaRPr lang="en-US" sz="1600" dirty="0"/>
                    </a:p>
                  </a:txBody>
                  <a:tcPr/>
                </a:tc>
                <a:tc>
                  <a:txBody>
                    <a:bodyPr/>
                    <a:lstStyle/>
                    <a:p>
                      <a:pPr algn="ctr"/>
                      <a:r>
                        <a:rPr lang="en-US" sz="1600" dirty="0" smtClean="0"/>
                        <a:t>0.582</a:t>
                      </a:r>
                      <a:endParaRPr lang="en-US" sz="1600" dirty="0"/>
                    </a:p>
                  </a:txBody>
                  <a:tcPr/>
                </a:tc>
              </a:tr>
              <a:tr h="293633">
                <a:tc>
                  <a:txBody>
                    <a:bodyPr/>
                    <a:lstStyle/>
                    <a:p>
                      <a:pPr algn="ctr"/>
                      <a:r>
                        <a:rPr lang="en-US" sz="1600" dirty="0" smtClean="0"/>
                        <a:t>DSST</a:t>
                      </a:r>
                      <a:endParaRPr lang="en-US" sz="1600" dirty="0"/>
                    </a:p>
                  </a:txBody>
                  <a:tcPr/>
                </a:tc>
                <a:tc>
                  <a:txBody>
                    <a:bodyPr/>
                    <a:lstStyle/>
                    <a:p>
                      <a:pPr algn="ctr"/>
                      <a:r>
                        <a:rPr lang="en-US" sz="1600" dirty="0" smtClean="0"/>
                        <a:t>0.693</a:t>
                      </a:r>
                      <a:endParaRPr lang="en-US" sz="1600" dirty="0"/>
                    </a:p>
                  </a:txBody>
                  <a:tcPr/>
                </a:tc>
                <a:tc>
                  <a:txBody>
                    <a:bodyPr/>
                    <a:lstStyle/>
                    <a:p>
                      <a:pPr algn="ctr"/>
                      <a:r>
                        <a:rPr lang="en-US" sz="1600" dirty="0" smtClean="0"/>
                        <a:t>0.534</a:t>
                      </a:r>
                      <a:endParaRPr lang="en-US" sz="1600" dirty="0"/>
                    </a:p>
                  </a:txBody>
                  <a:tcPr/>
                </a:tc>
              </a:tr>
              <a:tr h="293633">
                <a:tc>
                  <a:txBody>
                    <a:bodyPr/>
                    <a:lstStyle/>
                    <a:p>
                      <a:pPr algn="ctr"/>
                      <a:r>
                        <a:rPr lang="en-US" sz="1600" dirty="0" smtClean="0"/>
                        <a:t>CSK_AT</a:t>
                      </a:r>
                      <a:endParaRPr lang="en-US" sz="1600" dirty="0"/>
                    </a:p>
                  </a:txBody>
                  <a:tcPr/>
                </a:tc>
                <a:tc>
                  <a:txBody>
                    <a:bodyPr/>
                    <a:lstStyle/>
                    <a:p>
                      <a:pPr algn="ctr"/>
                      <a:r>
                        <a:rPr lang="en-US" sz="1600" dirty="0" smtClean="0"/>
                        <a:t>0.586</a:t>
                      </a:r>
                      <a:endParaRPr lang="en-US" sz="1600" dirty="0"/>
                    </a:p>
                  </a:txBody>
                  <a:tcPr/>
                </a:tc>
                <a:tc>
                  <a:txBody>
                    <a:bodyPr/>
                    <a:lstStyle/>
                    <a:p>
                      <a:pPr algn="ctr"/>
                      <a:r>
                        <a:rPr lang="en-US" sz="1600" dirty="0" smtClean="0"/>
                        <a:t>0.501</a:t>
                      </a:r>
                      <a:endParaRPr lang="en-US" sz="1600" dirty="0"/>
                    </a:p>
                  </a:txBody>
                  <a:tcPr/>
                </a:tc>
              </a:tr>
              <a:tr h="293633">
                <a:tc>
                  <a:txBody>
                    <a:bodyPr/>
                    <a:lstStyle/>
                    <a:p>
                      <a:pPr algn="ctr"/>
                      <a:r>
                        <a:rPr lang="en-US" sz="1600" dirty="0" smtClean="0"/>
                        <a:t>MOSSE_AT</a:t>
                      </a:r>
                      <a:endParaRPr lang="en-US" sz="1600" dirty="0"/>
                    </a:p>
                  </a:txBody>
                  <a:tcPr/>
                </a:tc>
                <a:tc>
                  <a:txBody>
                    <a:bodyPr/>
                    <a:lstStyle/>
                    <a:p>
                      <a:pPr algn="ctr"/>
                      <a:r>
                        <a:rPr lang="en-US" sz="1600" dirty="0" smtClean="0"/>
                        <a:t>0.546</a:t>
                      </a:r>
                      <a:endParaRPr lang="en-US" sz="1600" dirty="0"/>
                    </a:p>
                  </a:txBody>
                  <a:tcPr/>
                </a:tc>
                <a:tc>
                  <a:txBody>
                    <a:bodyPr/>
                    <a:lstStyle/>
                    <a:p>
                      <a:pPr algn="ctr"/>
                      <a:r>
                        <a:rPr lang="en-US" sz="1600" dirty="0" smtClean="0"/>
                        <a:t>0.463</a:t>
                      </a:r>
                      <a:endParaRPr lang="en-US" sz="16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41298092"/>
              </p:ext>
            </p:extLst>
          </p:nvPr>
        </p:nvGraphicFramePr>
        <p:xfrm>
          <a:off x="838200" y="5062246"/>
          <a:ext cx="10276544" cy="1158237"/>
        </p:xfrm>
        <a:graphic>
          <a:graphicData uri="http://schemas.openxmlformats.org/drawingml/2006/table">
            <a:tbl>
              <a:tblPr firstRow="1" bandRow="1">
                <a:tableStyleId>{5C22544A-7EE6-4342-B048-85BDC9FD1C3A}</a:tableStyleId>
              </a:tblPr>
              <a:tblGrid>
                <a:gridCol w="1451864"/>
                <a:gridCol w="1103085"/>
                <a:gridCol w="1103085"/>
                <a:gridCol w="1103085"/>
                <a:gridCol w="1103085"/>
                <a:gridCol w="1103085"/>
                <a:gridCol w="1103085"/>
                <a:gridCol w="1103085"/>
                <a:gridCol w="1103085"/>
              </a:tblGrid>
              <a:tr h="487677">
                <a:tc>
                  <a:txBody>
                    <a:bodyPr/>
                    <a:lstStyle/>
                    <a:p>
                      <a:pPr algn="ctr"/>
                      <a:r>
                        <a:rPr lang="en-US" sz="1600" dirty="0" smtClean="0"/>
                        <a:t>Trackers</a:t>
                      </a:r>
                      <a:endParaRPr lang="en-US" sz="1600" dirty="0"/>
                    </a:p>
                  </a:txBody>
                  <a:tcPr>
                    <a:solidFill>
                      <a:schemeClr val="accent2">
                        <a:lumMod val="75000"/>
                      </a:schemeClr>
                    </a:solidFill>
                  </a:tcPr>
                </a:tc>
                <a:tc>
                  <a:txBody>
                    <a:bodyPr/>
                    <a:lstStyle/>
                    <a:p>
                      <a:pPr algn="ctr"/>
                      <a:r>
                        <a:rPr lang="en-US" sz="1600" dirty="0" smtClean="0"/>
                        <a:t>MOSSE</a:t>
                      </a:r>
                      <a:endParaRPr lang="en-US" sz="1600" dirty="0"/>
                    </a:p>
                  </a:txBody>
                  <a:tcPr>
                    <a:solidFill>
                      <a:schemeClr val="accent2">
                        <a:lumMod val="75000"/>
                      </a:schemeClr>
                    </a:solidFill>
                  </a:tcPr>
                </a:tc>
                <a:tc>
                  <a:txBody>
                    <a:bodyPr/>
                    <a:lstStyle/>
                    <a:p>
                      <a:pPr algn="ctr"/>
                      <a:r>
                        <a:rPr lang="en-US" sz="1600" dirty="0" smtClean="0"/>
                        <a:t>MOSSE_AT</a:t>
                      </a:r>
                      <a:endParaRPr lang="en-US" sz="1600" dirty="0"/>
                    </a:p>
                  </a:txBody>
                  <a:tcPr>
                    <a:solidFill>
                      <a:schemeClr val="accent2">
                        <a:lumMod val="75000"/>
                      </a:schemeClr>
                    </a:solidFill>
                  </a:tcPr>
                </a:tc>
                <a:tc>
                  <a:txBody>
                    <a:bodyPr/>
                    <a:lstStyle/>
                    <a:p>
                      <a:pPr algn="ctr"/>
                      <a:r>
                        <a:rPr lang="en-US" sz="1600" dirty="0" smtClean="0"/>
                        <a:t>CSK</a:t>
                      </a:r>
                      <a:endParaRPr lang="en-US" sz="1600" dirty="0"/>
                    </a:p>
                  </a:txBody>
                  <a:tcPr>
                    <a:solidFill>
                      <a:schemeClr val="accent2">
                        <a:lumMod val="75000"/>
                      </a:schemeClr>
                    </a:solidFill>
                  </a:tcPr>
                </a:tc>
                <a:tc>
                  <a:txBody>
                    <a:bodyPr/>
                    <a:lstStyle/>
                    <a:p>
                      <a:pPr algn="ctr"/>
                      <a:r>
                        <a:rPr lang="en-US" sz="1600" dirty="0" smtClean="0"/>
                        <a:t>CSK_AT</a:t>
                      </a:r>
                      <a:endParaRPr lang="en-US" sz="1600" dirty="0"/>
                    </a:p>
                  </a:txBody>
                  <a:tcPr>
                    <a:solidFill>
                      <a:schemeClr val="accent2">
                        <a:lumMod val="75000"/>
                      </a:schemeClr>
                    </a:solidFill>
                  </a:tcPr>
                </a:tc>
                <a:tc>
                  <a:txBody>
                    <a:bodyPr/>
                    <a:lstStyle/>
                    <a:p>
                      <a:pPr algn="ctr"/>
                      <a:r>
                        <a:rPr lang="en-US" sz="1600" dirty="0" smtClean="0"/>
                        <a:t>DCF</a:t>
                      </a:r>
                      <a:endParaRPr lang="en-US" sz="1600" dirty="0"/>
                    </a:p>
                  </a:txBody>
                  <a:tcPr>
                    <a:solidFill>
                      <a:schemeClr val="accent2">
                        <a:lumMod val="75000"/>
                      </a:schemeClr>
                    </a:solidFill>
                  </a:tcPr>
                </a:tc>
                <a:tc>
                  <a:txBody>
                    <a:bodyPr/>
                    <a:lstStyle/>
                    <a:p>
                      <a:pPr algn="ctr"/>
                      <a:r>
                        <a:rPr lang="en-US" sz="1600" dirty="0" smtClean="0"/>
                        <a:t>DCF_AT</a:t>
                      </a:r>
                      <a:endParaRPr lang="en-US" sz="1600" dirty="0"/>
                    </a:p>
                  </a:txBody>
                  <a:tcPr>
                    <a:solidFill>
                      <a:schemeClr val="accent2">
                        <a:lumMod val="75000"/>
                      </a:schemeClr>
                    </a:solidFill>
                  </a:tcPr>
                </a:tc>
                <a:tc>
                  <a:txBody>
                    <a:bodyPr/>
                    <a:lstStyle/>
                    <a:p>
                      <a:pPr algn="ctr"/>
                      <a:r>
                        <a:rPr lang="en-US" sz="1600" dirty="0" smtClean="0"/>
                        <a:t>SAMF</a:t>
                      </a:r>
                      <a:endParaRPr lang="en-US" sz="1600" dirty="0"/>
                    </a:p>
                  </a:txBody>
                  <a:tcPr>
                    <a:solidFill>
                      <a:schemeClr val="accent2">
                        <a:lumMod val="75000"/>
                      </a:schemeClr>
                    </a:solidFill>
                  </a:tcPr>
                </a:tc>
                <a:tc>
                  <a:txBody>
                    <a:bodyPr/>
                    <a:lstStyle/>
                    <a:p>
                      <a:pPr algn="ctr"/>
                      <a:r>
                        <a:rPr lang="en-US" sz="1600" dirty="0" smtClean="0"/>
                        <a:t>SAMF_AT</a:t>
                      </a:r>
                      <a:endParaRPr lang="en-US" sz="1600" dirty="0"/>
                    </a:p>
                  </a:txBody>
                  <a:tcPr>
                    <a:solidFill>
                      <a:schemeClr val="accent2">
                        <a:lumMod val="75000"/>
                      </a:schemeClr>
                    </a:solidFill>
                  </a:tcPr>
                </a:tc>
              </a:tr>
              <a:tr h="278673">
                <a:tc>
                  <a:txBody>
                    <a:bodyPr/>
                    <a:lstStyle/>
                    <a:p>
                      <a:pPr algn="ctr"/>
                      <a:r>
                        <a:rPr lang="en-US" sz="1600" dirty="0" smtClean="0"/>
                        <a:t>Precision</a:t>
                      </a:r>
                      <a:endParaRPr lang="en-US" sz="1600" dirty="0"/>
                    </a:p>
                  </a:txBody>
                  <a:tcPr/>
                </a:tc>
                <a:tc>
                  <a:txBody>
                    <a:bodyPr/>
                    <a:lstStyle/>
                    <a:p>
                      <a:pPr algn="ctr"/>
                      <a:r>
                        <a:rPr lang="en-US" sz="1600" dirty="0" smtClean="0"/>
                        <a:t>0.414</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rPr>
                        <a:t>0.546</a:t>
                      </a:r>
                    </a:p>
                  </a:txBody>
                  <a:tcPr/>
                </a:tc>
                <a:tc>
                  <a:txBody>
                    <a:bodyPr/>
                    <a:lstStyle/>
                    <a:p>
                      <a:pPr algn="ctr"/>
                      <a:r>
                        <a:rPr lang="en-US" sz="1600" dirty="0" smtClean="0"/>
                        <a:t>0.543</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rPr>
                        <a:t>0.586</a:t>
                      </a:r>
                    </a:p>
                  </a:txBody>
                  <a:tcPr/>
                </a:tc>
                <a:tc>
                  <a:txBody>
                    <a:bodyPr/>
                    <a:lstStyle/>
                    <a:p>
                      <a:pPr algn="ctr"/>
                      <a:r>
                        <a:rPr lang="en-US" sz="1600" dirty="0" smtClean="0"/>
                        <a:t>0.690</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rPr>
                        <a:t>0.728</a:t>
                      </a:r>
                    </a:p>
                  </a:txBody>
                  <a:tcPr/>
                </a:tc>
                <a:tc>
                  <a:txBody>
                    <a:bodyPr/>
                    <a:lstStyle/>
                    <a:p>
                      <a:pPr algn="ctr"/>
                      <a:r>
                        <a:rPr lang="en-US" sz="1600" dirty="0" smtClean="0"/>
                        <a:t>0.752</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rPr>
                        <a:t>0.790</a:t>
                      </a:r>
                    </a:p>
                  </a:txBody>
                  <a:tcPr/>
                </a:tc>
              </a:tr>
              <a:tr h="278673">
                <a:tc>
                  <a:txBody>
                    <a:bodyPr/>
                    <a:lstStyle/>
                    <a:p>
                      <a:pPr algn="ctr"/>
                      <a:r>
                        <a:rPr lang="en-US" sz="1600" dirty="0" smtClean="0"/>
                        <a:t>Accuracy (IOU)</a:t>
                      </a:r>
                      <a:endParaRPr lang="en-US" sz="1600" dirty="0"/>
                    </a:p>
                  </a:txBody>
                  <a:tcPr/>
                </a:tc>
                <a:tc>
                  <a:txBody>
                    <a:bodyPr/>
                    <a:lstStyle/>
                    <a:p>
                      <a:pPr algn="ctr"/>
                      <a:r>
                        <a:rPr lang="en-US" sz="1600" dirty="0" smtClean="0"/>
                        <a:t>0.334</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rPr>
                        <a:t>0.463</a:t>
                      </a:r>
                    </a:p>
                  </a:txBody>
                  <a:tcPr/>
                </a:tc>
                <a:tc>
                  <a:txBody>
                    <a:bodyPr/>
                    <a:lstStyle/>
                    <a:p>
                      <a:pPr algn="ctr"/>
                      <a:r>
                        <a:rPr lang="en-US" sz="1600" dirty="0" smtClean="0"/>
                        <a:t>0.450</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rPr>
                        <a:t>0.501</a:t>
                      </a:r>
                    </a:p>
                  </a:txBody>
                  <a:tcPr/>
                </a:tc>
                <a:tc>
                  <a:txBody>
                    <a:bodyPr/>
                    <a:lstStyle/>
                    <a:p>
                      <a:pPr algn="ctr"/>
                      <a:r>
                        <a:rPr lang="en-US" sz="1600" dirty="0" smtClean="0"/>
                        <a:t>0.548</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rPr>
                        <a:t>0.590</a:t>
                      </a:r>
                    </a:p>
                  </a:txBody>
                  <a:tcPr/>
                </a:tc>
                <a:tc>
                  <a:txBody>
                    <a:bodyPr/>
                    <a:lstStyle/>
                    <a:p>
                      <a:pPr algn="ctr"/>
                      <a:r>
                        <a:rPr lang="en-US" sz="1600" dirty="0" smtClean="0"/>
                        <a:t>0.646</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rPr>
                        <a:t>0.680</a:t>
                      </a:r>
                    </a:p>
                  </a:txBody>
                  <a:tcPr/>
                </a:tc>
              </a:tr>
            </a:tbl>
          </a:graphicData>
        </a:graphic>
      </p:graphicFrame>
    </p:spTree>
    <p:extLst>
      <p:ext uri="{BB962C8B-B14F-4D97-AF65-F5344CB8AC3E}">
        <p14:creationId xmlns:p14="http://schemas.microsoft.com/office/powerpoint/2010/main" val="1142032250"/>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04925" y="-471501"/>
            <a:ext cx="10058400" cy="33226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Target Response Adaptation for Correlation Filter Tracking</a:t>
            </a:r>
          </a:p>
          <a:p>
            <a:pPr algn="ctr"/>
            <a:endParaRPr lang="en-US" sz="1800" dirty="0" smtClean="0"/>
          </a:p>
          <a:p>
            <a:pPr algn="ctr"/>
            <a:r>
              <a:rPr lang="en-US" dirty="0" smtClean="0"/>
              <a:t>[Poster:S-4A-</a:t>
            </a:r>
            <a:r>
              <a:rPr lang="en-US" b="1" dirty="0" smtClean="0"/>
              <a:t>05</a:t>
            </a:r>
            <a:r>
              <a:rPr lang="en-US" dirty="0" smtClean="0"/>
              <a:t>]</a:t>
            </a:r>
            <a:endParaRPr lang="en-US" dirty="0"/>
          </a:p>
        </p:txBody>
      </p:sp>
      <p:pic>
        <p:nvPicPr>
          <p:cNvPr id="5" name="Content Placeholder 5"/>
          <p:cNvPicPr>
            <a:picLocks noGrp="1" noChangeAspect="1"/>
          </p:cNvPicPr>
          <p:nvPr>
            <p:ph idx="1"/>
          </p:nvPr>
        </p:nvPicPr>
        <p:blipFill rotWithShape="1">
          <a:blip r:embed="rId7" cstate="print">
            <a:extLst>
              <a:ext uri="{28A0092B-C50C-407E-A947-70E740481C1C}">
                <a14:useLocalDpi xmlns:a14="http://schemas.microsoft.com/office/drawing/2010/main" val="0"/>
              </a:ext>
            </a:extLst>
          </a:blip>
          <a:srcRect t="1231"/>
          <a:stretch/>
        </p:blipFill>
        <p:spPr>
          <a:xfrm>
            <a:off x="4632287" y="2371410"/>
            <a:ext cx="7478179" cy="4436349"/>
          </a:xfrm>
        </p:spPr>
      </p:pic>
      <p:pic>
        <p:nvPicPr>
          <p:cNvPr id="6" name="jogging-1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222223" y="2371410"/>
            <a:ext cx="2549234" cy="2085737"/>
          </a:xfrm>
          <a:prstGeom prst="rect">
            <a:avLst/>
          </a:prstGeom>
        </p:spPr>
      </p:pic>
      <p:pic>
        <p:nvPicPr>
          <p:cNvPr id="7" name="shaking_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16617" y="4541855"/>
            <a:ext cx="3960447" cy="2234099"/>
          </a:xfrm>
          <a:prstGeom prst="rect">
            <a:avLst/>
          </a:prstGeom>
        </p:spPr>
      </p:pic>
    </p:spTree>
    <p:extLst>
      <p:ext uri="{BB962C8B-B14F-4D97-AF65-F5344CB8AC3E}">
        <p14:creationId xmlns:p14="http://schemas.microsoft.com/office/powerpoint/2010/main" val="3638315255"/>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266" fill="hold"/>
                                        <p:tgtEl>
                                          <p:spTgt spid="6"/>
                                        </p:tgtEl>
                                      </p:cBhvr>
                                    </p:cmd>
                                  </p:childTnLst>
                                </p:cTn>
                              </p:par>
                              <p:par>
                                <p:cTn id="7" presetID="1" presetClass="mediacall" presetSubtype="0" fill="hold" nodeType="withEffect">
                                  <p:stCondLst>
                                    <p:cond delay="0"/>
                                  </p:stCondLst>
                                  <p:childTnLst>
                                    <p:cmd type="call" cmd="playFrom(0.0)">
                                      <p:cBhvr>
                                        <p:cTn id="8" dur="12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6"/>
                                        </p:tgtEl>
                                      </p:cBhvr>
                                    </p:cmd>
                                  </p:childTnLst>
                                </p:cTn>
                              </p:par>
                            </p:childTnLst>
                          </p:cTn>
                        </p:par>
                      </p:childTnLst>
                    </p:cTn>
                  </p:par>
                </p:childTnLst>
              </p:cTn>
              <p:nextCondLst>
                <p:cond evt="onClick" delay="0">
                  <p:tgtEl>
                    <p:spTgt spid="6"/>
                  </p:tgtEl>
                </p:cond>
              </p:nextCondLst>
            </p:seq>
            <p:video>
              <p:cMediaNode vol="80000">
                <p:cTn id="14" repeatCount="indefinite" fill="remove" display="0">
                  <p:stCondLst>
                    <p:cond delay="indefinite"/>
                  </p:stCondLst>
                </p:cTn>
                <p:tgtEl>
                  <p:spTgt spid="6"/>
                </p:tgtEl>
              </p:cMediaNode>
            </p:video>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7"/>
                                        </p:tgtEl>
                                      </p:cBhvr>
                                    </p:cmd>
                                  </p:childTnLst>
                                </p:cTn>
                              </p:par>
                            </p:childTnLst>
                          </p:cTn>
                        </p:par>
                      </p:childTnLst>
                    </p:cTn>
                  </p:par>
                </p:childTnLst>
              </p:cTn>
              <p:nextCondLst>
                <p:cond evt="onClick" delay="0">
                  <p:tgtEl>
                    <p:spTgt spid="7"/>
                  </p:tgtEl>
                </p:cond>
              </p:nextCondLst>
            </p:seq>
            <p:video>
              <p:cMediaNode vol="80000">
                <p:cTn id="20" repeatCount="indefinite" fill="remove"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Problem Definition</a:t>
            </a:r>
            <a:endParaRPr lang="en-US" dirty="0"/>
          </a:p>
        </p:txBody>
      </p:sp>
      <p:pic>
        <p:nvPicPr>
          <p:cNvPr id="10" name="coke11.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68236" y="3610550"/>
            <a:ext cx="3436126" cy="2577096"/>
          </a:xfrm>
          <a:prstGeom prst="rect">
            <a:avLst/>
          </a:prstGeom>
        </p:spPr>
      </p:pic>
      <p:pic>
        <p:nvPicPr>
          <p:cNvPr id="11" name="david_indoor.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993160" y="3610549"/>
            <a:ext cx="3436126" cy="2577096"/>
          </a:xfrm>
          <a:prstGeom prst="rect">
            <a:avLst/>
          </a:prstGeom>
        </p:spPr>
      </p:pic>
      <p:sp>
        <p:nvSpPr>
          <p:cNvPr id="13" name="Content Placeholder 2"/>
          <p:cNvSpPr>
            <a:spLocks noGrp="1"/>
          </p:cNvSpPr>
          <p:nvPr>
            <p:ph idx="1"/>
          </p:nvPr>
        </p:nvSpPr>
        <p:spPr>
          <a:xfrm>
            <a:off x="1097280" y="1903987"/>
            <a:ext cx="11094720" cy="1706563"/>
          </a:xfrm>
        </p:spPr>
        <p:txBody>
          <a:bodyPr/>
          <a:lstStyle/>
          <a:p>
            <a:r>
              <a:rPr lang="en-US" altLang="ko-KR" dirty="0"/>
              <a:t>Goal of Visual </a:t>
            </a:r>
            <a:r>
              <a:rPr lang="en-US" altLang="ko-KR" dirty="0" smtClean="0"/>
              <a:t>Tracking</a:t>
            </a:r>
          </a:p>
          <a:p>
            <a:pPr lvl="1"/>
            <a:r>
              <a:rPr lang="en-US" altLang="ko-KR" dirty="0"/>
              <a:t>Estimate </a:t>
            </a:r>
            <a:r>
              <a:rPr lang="en-US" altLang="ko-KR" dirty="0" smtClean="0"/>
              <a:t>the state </a:t>
            </a:r>
            <a:r>
              <a:rPr lang="en-US" altLang="ko-KR" dirty="0"/>
              <a:t>(position and scale) of the target over </a:t>
            </a:r>
            <a:r>
              <a:rPr lang="en-US" altLang="ko-KR" dirty="0" smtClean="0"/>
              <a:t>time under different conditions</a:t>
            </a:r>
            <a:endParaRPr lang="en-SG" dirty="0"/>
          </a:p>
          <a:p>
            <a:pPr marL="457200" lvl="1" indent="0">
              <a:buNone/>
            </a:pPr>
            <a:endParaRPr lang="en-US" altLang="ko-KR" dirty="0" smtClean="0"/>
          </a:p>
          <a:p>
            <a:pPr marL="0" indent="0">
              <a:buNone/>
            </a:pPr>
            <a:endParaRPr lang="en-US" altLang="ko-KR" dirty="0" smtClean="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76606086"/>
      </p:ext>
    </p:extLst>
  </p:cSld>
  <p:clrMapOvr>
    <a:masterClrMapping/>
  </p:clrMapOvr>
  <mc:AlternateContent xmlns:mc="http://schemas.openxmlformats.org/markup-compatibility/2006" xmlns:p14="http://schemas.microsoft.com/office/powerpoint/2010/main">
    <mc:Choice Requires="p14">
      <p:transition spd="slow" p14:dur="16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680" fill="hold"/>
                                        <p:tgtEl>
                                          <p:spTgt spid="10"/>
                                        </p:tgtEl>
                                      </p:cBhvr>
                                    </p:cmd>
                                  </p:childTnLst>
                                </p:cTn>
                              </p:par>
                              <p:par>
                                <p:cTn id="7" presetID="1" presetClass="mediacall" presetSubtype="0" fill="hold" nodeType="withEffect">
                                  <p:stCondLst>
                                    <p:cond delay="0"/>
                                  </p:stCondLst>
                                  <p:childTnLst>
                                    <p:cmd type="call" cmd="playFrom(0.0)">
                                      <p:cBhvr>
                                        <p:cTn id="8" dur="18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10"/>
                </p:tgtEl>
              </p:cMediaNode>
            </p:video>
            <p:video>
              <p:cMediaNode vol="80000">
                <p:cTn id="10" repeatCount="indefinite" fill="remove" display="0">
                  <p:stCondLst>
                    <p:cond delay="indefinite"/>
                  </p:stCondLst>
                </p:cTn>
                <p:tgtEl>
                  <p:spTgt spid="11"/>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Filters (Original Formulation)</a:t>
            </a:r>
            <a:endParaRPr lang="en-US" dirty="0"/>
          </a:p>
        </p:txBody>
      </p:sp>
      <p:pic>
        <p:nvPicPr>
          <p:cNvPr id="34" name="Picture 33 1 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326688" y="1689138"/>
            <a:ext cx="2908300" cy="376238"/>
          </a:xfrm>
          <a:prstGeom prst="rect">
            <a:avLst/>
          </a:prstGeom>
          <a:noFill/>
          <a:ln>
            <a:noFill/>
          </a:ln>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349750" y="2597487"/>
            <a:ext cx="2885238" cy="289797"/>
          </a:xfrm>
          <a:prstGeom prst="rect">
            <a:avLst/>
          </a:prstGeom>
          <a:noFill/>
          <a:ln>
            <a:noFill/>
          </a:ln>
        </p:spPr>
      </p:pic>
      <p:pic>
        <p:nvPicPr>
          <p:cNvPr id="37" name="Picture 36"/>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780771" y="3460750"/>
            <a:ext cx="1765829" cy="544513"/>
          </a:xfrm>
          <a:prstGeom prst="rect">
            <a:avLst/>
          </a:prstGeom>
          <a:noFill/>
          <a:ln>
            <a:noFill/>
          </a:ln>
        </p:spPr>
      </p:pic>
      <p:pic>
        <p:nvPicPr>
          <p:cNvPr id="38" name="Picture 37"/>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6153415" y="3337655"/>
            <a:ext cx="2241899" cy="617537"/>
          </a:xfrm>
          <a:prstGeom prst="rect">
            <a:avLst/>
          </a:prstGeom>
          <a:noFill/>
          <a:ln>
            <a:noFill/>
          </a:ln>
        </p:spPr>
      </p:pic>
      <p:sp>
        <p:nvSpPr>
          <p:cNvPr id="39" name="Rounded Rectangle 38"/>
          <p:cNvSpPr/>
          <p:nvPr/>
        </p:nvSpPr>
        <p:spPr>
          <a:xfrm>
            <a:off x="2667000" y="3337655"/>
            <a:ext cx="2019300" cy="866044"/>
          </a:xfrm>
          <a:prstGeom prst="roundRect">
            <a:avLst/>
          </a:prstGeom>
          <a:solidFill>
            <a:schemeClr val="accent1">
              <a:alpha val="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089651" y="3210878"/>
            <a:ext cx="2413000" cy="948352"/>
          </a:xfrm>
          <a:prstGeom prst="roundRect">
            <a:avLst/>
          </a:prstGeom>
          <a:solidFill>
            <a:schemeClr val="accent1">
              <a:alpha val="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51947" y="2840576"/>
            <a:ext cx="2227020" cy="338554"/>
          </a:xfrm>
          <a:prstGeom prst="rect">
            <a:avLst/>
          </a:prstGeom>
          <a:noFill/>
        </p:spPr>
        <p:txBody>
          <a:bodyPr wrap="none" rtlCol="0">
            <a:spAutoFit/>
          </a:bodyPr>
          <a:lstStyle/>
          <a:p>
            <a:r>
              <a:rPr lang="en-US" sz="1600" dirty="0" smtClean="0"/>
              <a:t>Single Template Solution</a:t>
            </a:r>
            <a:endParaRPr lang="en-US" sz="1600" dirty="0"/>
          </a:p>
        </p:txBody>
      </p:sp>
      <p:cxnSp>
        <p:nvCxnSpPr>
          <p:cNvPr id="43" name="Elbow Connector 42"/>
          <p:cNvCxnSpPr>
            <a:endCxn id="41" idx="2"/>
          </p:cNvCxnSpPr>
          <p:nvPr/>
        </p:nvCxnSpPr>
        <p:spPr>
          <a:xfrm rot="10800000">
            <a:off x="1865457" y="3179131"/>
            <a:ext cx="693594" cy="591547"/>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endCxn id="52" idx="1"/>
          </p:cNvCxnSpPr>
          <p:nvPr/>
        </p:nvCxnSpPr>
        <p:spPr>
          <a:xfrm>
            <a:off x="8610600" y="3713574"/>
            <a:ext cx="1064786" cy="323324"/>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675386" y="3867621"/>
            <a:ext cx="2193357" cy="338554"/>
          </a:xfrm>
          <a:prstGeom prst="rect">
            <a:avLst/>
          </a:prstGeom>
          <a:noFill/>
        </p:spPr>
        <p:txBody>
          <a:bodyPr wrap="none" rtlCol="0">
            <a:spAutoFit/>
          </a:bodyPr>
          <a:lstStyle/>
          <a:p>
            <a:r>
              <a:rPr lang="en-US" sz="1600" dirty="0" smtClean="0"/>
              <a:t>Multi-Template Solution</a:t>
            </a:r>
            <a:endParaRPr lang="en-US" sz="1600" dirty="0"/>
          </a:p>
        </p:txBody>
      </p:sp>
      <p:sp>
        <p:nvSpPr>
          <p:cNvPr id="3" name="Slide Number Placeholder 2"/>
          <p:cNvSpPr>
            <a:spLocks noGrp="1"/>
          </p:cNvSpPr>
          <p:nvPr>
            <p:ph type="sldNum" sz="quarter" idx="12"/>
          </p:nvPr>
        </p:nvSpPr>
        <p:spPr/>
        <p:txBody>
          <a:bodyPr/>
          <a:lstStyle/>
          <a:p>
            <a:fld id="{6D22F896-40B5-4ADD-8801-0D06FADFA095}" type="slidenum">
              <a:rPr lang="en-US" smtClean="0"/>
              <a:t>3</a:t>
            </a:fld>
            <a:endParaRPr lang="en-US" dirty="0"/>
          </a:p>
        </p:txBody>
      </p:sp>
      <p:pic>
        <p:nvPicPr>
          <p:cNvPr id="5" name="Picture 4"/>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411549" y="5279826"/>
            <a:ext cx="2418916" cy="289796"/>
          </a:xfrm>
          <a:prstGeom prst="rect">
            <a:avLst/>
          </a:prstGeom>
          <a:noFill/>
          <a:ln>
            <a:noFill/>
          </a:ln>
        </p:spPr>
      </p:pic>
      <p:pic>
        <p:nvPicPr>
          <p:cNvPr id="19" name="Picture 18"/>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599965" y="6030470"/>
            <a:ext cx="1109472" cy="217316"/>
          </a:xfrm>
          <a:prstGeom prst="rect">
            <a:avLst/>
          </a:prstGeom>
          <a:noFill/>
          <a:ln>
            <a:noFill/>
          </a:ln>
        </p:spPr>
      </p:pic>
      <p:sp>
        <p:nvSpPr>
          <p:cNvPr id="20" name="Rounded Rectangle 19"/>
          <p:cNvSpPr/>
          <p:nvPr/>
        </p:nvSpPr>
        <p:spPr>
          <a:xfrm>
            <a:off x="5914415" y="5732813"/>
            <a:ext cx="2076450" cy="830735"/>
          </a:xfrm>
          <a:prstGeom prst="roundRect">
            <a:avLst/>
          </a:prstGeom>
          <a:solidFill>
            <a:schemeClr val="accent1">
              <a:alpha val="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260549" y="5487406"/>
            <a:ext cx="2570984" cy="338554"/>
          </a:xfrm>
          <a:prstGeom prst="rect">
            <a:avLst/>
          </a:prstGeom>
          <a:noFill/>
        </p:spPr>
        <p:txBody>
          <a:bodyPr wrap="square" rtlCol="0">
            <a:spAutoFit/>
          </a:bodyPr>
          <a:lstStyle/>
          <a:p>
            <a:r>
              <a:rPr lang="en-US" sz="1600" dirty="0" smtClean="0"/>
              <a:t>Single Template Solution</a:t>
            </a:r>
            <a:endParaRPr lang="en-US" sz="1600" dirty="0"/>
          </a:p>
        </p:txBody>
      </p:sp>
      <p:cxnSp>
        <p:nvCxnSpPr>
          <p:cNvPr id="22" name="Elbow Connector 21"/>
          <p:cNvCxnSpPr>
            <a:endCxn id="21" idx="2"/>
          </p:cNvCxnSpPr>
          <p:nvPr/>
        </p:nvCxnSpPr>
        <p:spPr>
          <a:xfrm flipV="1">
            <a:off x="8081162" y="5825960"/>
            <a:ext cx="1464879" cy="371139"/>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23" name="Picture 40"/>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6100153" y="5855844"/>
            <a:ext cx="17113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a:off x="2488495" y="4554014"/>
            <a:ext cx="7202312" cy="147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rotWithShape="1">
          <a:blip r:embed="rId18">
            <a:extLst>
              <a:ext uri="{28A0092B-C50C-407E-A947-70E740481C1C}">
                <a14:useLocalDpi xmlns:a14="http://schemas.microsoft.com/office/drawing/2010/main" val="0"/>
              </a:ext>
            </a:extLst>
          </a:blip>
          <a:srcRect l="10212" t="11761" r="11776" b="10228"/>
          <a:stretch/>
        </p:blipFill>
        <p:spPr>
          <a:xfrm>
            <a:off x="9998999" y="1508525"/>
            <a:ext cx="1869744" cy="1869743"/>
          </a:xfrm>
          <a:prstGeom prst="rect">
            <a:avLst/>
          </a:prstGeom>
        </p:spPr>
      </p:pic>
      <p:pic>
        <p:nvPicPr>
          <p:cNvPr id="7" name="Picture 6"/>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10831533" y="1089450"/>
            <a:ext cx="245638" cy="279420"/>
          </a:xfrm>
          <a:prstGeom prst="rect">
            <a:avLst/>
          </a:prstGeom>
          <a:noFill/>
          <a:ln>
            <a:noFill/>
          </a:ln>
        </p:spPr>
      </p:pic>
      <p:sp>
        <p:nvSpPr>
          <p:cNvPr id="24" name="TextBox 23"/>
          <p:cNvSpPr txBox="1"/>
          <p:nvPr/>
        </p:nvSpPr>
        <p:spPr>
          <a:xfrm>
            <a:off x="614954" y="2112837"/>
            <a:ext cx="2501006" cy="523220"/>
          </a:xfrm>
          <a:prstGeom prst="rect">
            <a:avLst/>
          </a:prstGeom>
          <a:noFill/>
        </p:spPr>
        <p:txBody>
          <a:bodyPr wrap="none" rtlCol="0">
            <a:spAutoFit/>
          </a:bodyPr>
          <a:lstStyle/>
          <a:p>
            <a:r>
              <a:rPr lang="en-US" sz="2800" dirty="0" smtClean="0"/>
              <a:t>Primal Solution:</a:t>
            </a:r>
            <a:endParaRPr lang="en-US" sz="2800" dirty="0"/>
          </a:p>
        </p:txBody>
      </p:sp>
      <p:sp>
        <p:nvSpPr>
          <p:cNvPr id="25" name="TextBox 24"/>
          <p:cNvSpPr txBox="1"/>
          <p:nvPr/>
        </p:nvSpPr>
        <p:spPr>
          <a:xfrm>
            <a:off x="609295" y="4760003"/>
            <a:ext cx="2231701" cy="523220"/>
          </a:xfrm>
          <a:prstGeom prst="rect">
            <a:avLst/>
          </a:prstGeom>
          <a:noFill/>
        </p:spPr>
        <p:txBody>
          <a:bodyPr wrap="none" rtlCol="0">
            <a:spAutoFit/>
          </a:bodyPr>
          <a:lstStyle/>
          <a:p>
            <a:r>
              <a:rPr lang="en-US" sz="2800" dirty="0" smtClean="0"/>
              <a:t>Dual Solution:</a:t>
            </a:r>
            <a:endParaRPr lang="en-US" sz="2800" dirty="0"/>
          </a:p>
        </p:txBody>
      </p:sp>
    </p:spTree>
    <p:extLst>
      <p:ext uri="{BB962C8B-B14F-4D97-AF65-F5344CB8AC3E}">
        <p14:creationId xmlns:p14="http://schemas.microsoft.com/office/powerpoint/2010/main" val="2724157655"/>
      </p:ext>
    </p:extLst>
  </p:cSld>
  <p:clrMapOvr>
    <a:masterClrMapping/>
  </p:clrMapOvr>
  <mc:AlternateContent xmlns:mc="http://schemas.openxmlformats.org/markup-compatibility/2006" xmlns:p14="http://schemas.microsoft.com/office/powerpoint/2010/main">
    <mc:Choice Requires="p14">
      <p:transition spd="slow" p14:dur="59000" advClick="0" advTm="70000"/>
    </mc:Choice>
    <mc:Fallback xmlns="">
      <p:transition spd="slow" advClick="0" advTm="70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9001" y="1839913"/>
            <a:ext cx="9808623" cy="4022725"/>
          </a:xfrm>
        </p:spPr>
      </p:pic>
      <p:sp>
        <p:nvSpPr>
          <p:cNvPr id="3" name="Slide Number Placeholder 2"/>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048868179"/>
      </p:ext>
    </p:extLst>
  </p:cSld>
  <p:clrMapOvr>
    <a:masterClrMapping/>
  </p:clrMapOvr>
  <mc:AlternateContent xmlns:mc="http://schemas.openxmlformats.org/markup-compatibility/2006" xmlns:p14="http://schemas.microsoft.com/office/powerpoint/2010/main">
    <mc:Choice Requires="p14">
      <p:transition spd="slow" p14:dur="50000" advClick="0" advTm="49000"/>
    </mc:Choice>
    <mc:Fallback xmlns="">
      <p:transition spd="slow" advClick="0" advTm="49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5" name="TextBox 4"/>
          <p:cNvSpPr txBox="1"/>
          <p:nvPr/>
        </p:nvSpPr>
        <p:spPr>
          <a:xfrm>
            <a:off x="2038583" y="5775064"/>
            <a:ext cx="2853282" cy="369332"/>
          </a:xfrm>
          <a:prstGeom prst="rect">
            <a:avLst/>
          </a:prstGeom>
          <a:noFill/>
        </p:spPr>
        <p:txBody>
          <a:bodyPr wrap="none" rtlCol="0">
            <a:spAutoFit/>
          </a:bodyPr>
          <a:lstStyle/>
          <a:p>
            <a:r>
              <a:rPr lang="en-US" dirty="0" smtClean="0"/>
              <a:t>Ground Truth Motion Model</a:t>
            </a:r>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p:cNvSpPr txBox="1"/>
          <p:nvPr/>
        </p:nvSpPr>
        <p:spPr>
          <a:xfrm>
            <a:off x="7121375" y="5775584"/>
            <a:ext cx="4477467" cy="369332"/>
          </a:xfrm>
          <a:prstGeom prst="rect">
            <a:avLst/>
          </a:prstGeom>
          <a:noFill/>
        </p:spPr>
        <p:txBody>
          <a:bodyPr wrap="square" rtlCol="0">
            <a:spAutoFit/>
          </a:bodyPr>
          <a:lstStyle/>
          <a:p>
            <a:r>
              <a:rPr lang="en-US" dirty="0" smtClean="0"/>
              <a:t>At most 2 Pixels perturbation in the target </a:t>
            </a:r>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49757"/>
          <a:stretch/>
        </p:blipFill>
        <p:spPr>
          <a:xfrm>
            <a:off x="6040463" y="1690688"/>
            <a:ext cx="5689871" cy="3818197"/>
          </a:xfrm>
          <a:prstGeom prst="rect">
            <a:avLst/>
          </a:prstGeom>
        </p:spPr>
      </p:pic>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191409" y="5899587"/>
            <a:ext cx="162391" cy="184849"/>
          </a:xfrm>
          <a:prstGeom prst="rect">
            <a:avLst/>
          </a:prstGeom>
        </p:spPr>
      </p:pic>
      <p:pic>
        <p:nvPicPr>
          <p:cNvPr id="11" name="Content Placeholder 7"/>
          <p:cNvPicPr>
            <a:picLocks noChangeAspect="1"/>
          </p:cNvPicPr>
          <p:nvPr/>
        </p:nvPicPr>
        <p:blipFill rotWithShape="1">
          <a:blip r:embed="rId6" cstate="print">
            <a:extLst>
              <a:ext uri="{28A0092B-C50C-407E-A947-70E740481C1C}">
                <a14:useLocalDpi xmlns:a14="http://schemas.microsoft.com/office/drawing/2010/main" val="0"/>
              </a:ext>
            </a:extLst>
          </a:blip>
          <a:srcRect l="50155"/>
          <a:stretch/>
        </p:blipFill>
        <p:spPr>
          <a:xfrm>
            <a:off x="332989" y="1701893"/>
            <a:ext cx="5707474" cy="3818197"/>
          </a:xfrm>
          <a:prstGeom prst="rect">
            <a:avLst/>
          </a:prstGeom>
        </p:spPr>
      </p:pic>
    </p:spTree>
    <p:extLst>
      <p:ext uri="{BB962C8B-B14F-4D97-AF65-F5344CB8AC3E}">
        <p14:creationId xmlns:p14="http://schemas.microsoft.com/office/powerpoint/2010/main" val="2574684671"/>
      </p:ext>
    </p:extLst>
  </p:cSld>
  <p:clrMapOvr>
    <a:masterClrMapping/>
  </p:clrMapOvr>
  <mc:AlternateContent xmlns:mc="http://schemas.openxmlformats.org/markup-compatibility/2006" xmlns:p14="http://schemas.microsoft.com/office/powerpoint/2010/main">
    <mc:Choice Requires="p14">
      <p:transition spd="slow" p14:dur="45000" advClick="0" advTm="43000"/>
    </mc:Choice>
    <mc:Fallback xmlns="">
      <p:transition spd="slow" advClick="0" advTm="43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t>
            </a:r>
            <a:r>
              <a:rPr lang="en-US" dirty="0" smtClean="0"/>
              <a:t>Pipeline</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57325" y="1305961"/>
            <a:ext cx="9172575" cy="5509340"/>
          </a:xfrm>
        </p:spPr>
      </p:pic>
      <p:sp>
        <p:nvSpPr>
          <p:cNvPr id="3" name="Slide Number Placeholder 2"/>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2659875741"/>
      </p:ext>
    </p:extLst>
  </p:cSld>
  <p:clrMapOvr>
    <a:masterClrMapping/>
  </p:clrMapOvr>
  <mc:AlternateContent xmlns:mc="http://schemas.openxmlformats.org/markup-compatibility/2006" xmlns:p14="http://schemas.microsoft.com/office/powerpoint/2010/main">
    <mc:Choice Requires="p14">
      <p:transition spd="slow" p14:dur="40000" advClick="0" advTm="39000"/>
    </mc:Choice>
    <mc:Fallback xmlns="">
      <p:transition spd="slow" advClick="0" advTm="39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Method</a:t>
            </a:r>
            <a:endParaRPr lang="en-US" dirty="0"/>
          </a:p>
        </p:txBody>
      </p:sp>
      <p:pic>
        <p:nvPicPr>
          <p:cNvPr id="10" name="Picture 9"/>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819400" y="2921000"/>
            <a:ext cx="6917319" cy="455823"/>
          </a:xfrm>
          <a:prstGeom prst="rect">
            <a:avLst/>
          </a:prstGeom>
          <a:noFill/>
          <a:ln>
            <a:noFill/>
          </a:ln>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473305" y="2027690"/>
            <a:ext cx="5306349" cy="421823"/>
          </a:xfrm>
          <a:prstGeom prst="rect">
            <a:avLst/>
          </a:prstGeom>
          <a:noFill/>
          <a:ln>
            <a:noFill/>
          </a:ln>
        </p:spPr>
      </p:pic>
      <p:pic>
        <p:nvPicPr>
          <p:cNvPr id="9" name="Picture 8"/>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191035" y="4039088"/>
            <a:ext cx="2543556" cy="455676"/>
          </a:xfrm>
          <a:prstGeom prst="rect">
            <a:avLst/>
          </a:prstGeom>
        </p:spPr>
      </p:pic>
      <p:pic>
        <p:nvPicPr>
          <p:cNvPr id="7" name="Picture 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32115" y="4079477"/>
            <a:ext cx="2674620" cy="323088"/>
          </a:xfrm>
          <a:prstGeom prst="rect">
            <a:avLst/>
          </a:prstGeom>
        </p:spPr>
      </p:pic>
      <p:pic>
        <p:nvPicPr>
          <p:cNvPr id="20" name="Picture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91035" y="4908346"/>
            <a:ext cx="2525268" cy="297180"/>
          </a:xfrm>
          <a:prstGeom prst="rect">
            <a:avLst/>
          </a:prstGeom>
        </p:spPr>
      </p:pic>
      <p:pic>
        <p:nvPicPr>
          <p:cNvPr id="18" name="Picture 17"/>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422910" y="4904536"/>
            <a:ext cx="2232660" cy="304800"/>
          </a:xfrm>
          <a:prstGeom prst="rect">
            <a:avLst/>
          </a:prstGeom>
        </p:spPr>
      </p:pic>
      <p:pic>
        <p:nvPicPr>
          <p:cNvPr id="17" name="Picture 16"/>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039117" y="5558907"/>
            <a:ext cx="2264664" cy="304800"/>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7</a:t>
            </a:fld>
            <a:endParaRPr lang="en-US" dirty="0"/>
          </a:p>
        </p:txBody>
      </p:sp>
      <p:sp>
        <p:nvSpPr>
          <p:cNvPr id="4" name="Oval 3"/>
          <p:cNvSpPr/>
          <p:nvPr/>
        </p:nvSpPr>
        <p:spPr>
          <a:xfrm>
            <a:off x="7376379" y="1770565"/>
            <a:ext cx="1520284" cy="824459"/>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486012"/>
      </p:ext>
    </p:extLst>
  </p:cSld>
  <p:clrMapOvr>
    <a:masterClrMapping/>
  </p:clrMapOvr>
  <mc:AlternateContent xmlns:mc="http://schemas.openxmlformats.org/markup-compatibility/2006" xmlns:p14="http://schemas.microsoft.com/office/powerpoint/2010/main">
    <mc:Choice Requires="p14">
      <p:transition spd="slow" p14:dur="18000" advClick="0" advTm="17000"/>
    </mc:Choice>
    <mc:Fallback xmlns="">
      <p:transition spd="slow" advClick="0" advTm="17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59050" y="3619499"/>
            <a:ext cx="7365492" cy="1618488"/>
          </a:xfrm>
          <a:prstGeom prst="rect">
            <a:avLst/>
          </a:prstGeom>
        </p:spPr>
      </p:pic>
      <p:sp>
        <p:nvSpPr>
          <p:cNvPr id="2" name="Title 1"/>
          <p:cNvSpPr>
            <a:spLocks noGrp="1"/>
          </p:cNvSpPr>
          <p:nvPr>
            <p:ph type="title"/>
          </p:nvPr>
        </p:nvSpPr>
        <p:spPr/>
        <p:txBody>
          <a:bodyPr/>
          <a:lstStyle/>
          <a:p>
            <a:r>
              <a:rPr lang="en-US" dirty="0" smtClean="0"/>
              <a:t>Proposed Method</a:t>
            </a:r>
            <a:endParaRPr lang="en-US" dirty="0"/>
          </a:p>
        </p:txBody>
      </p:sp>
      <p:sp>
        <p:nvSpPr>
          <p:cNvPr id="3" name="Oval 2"/>
          <p:cNvSpPr/>
          <p:nvPr/>
        </p:nvSpPr>
        <p:spPr>
          <a:xfrm>
            <a:off x="5046980" y="2018029"/>
            <a:ext cx="1079500" cy="660400"/>
          </a:xfrm>
          <a:prstGeom prst="ellipse">
            <a:avLst/>
          </a:prstGeom>
          <a:solidFill>
            <a:schemeClr val="accent1">
              <a:alpha val="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7902079" y="2623354"/>
            <a:ext cx="971550" cy="520700"/>
          </a:xfrm>
          <a:prstGeom prst="ellipse">
            <a:avLst/>
          </a:prstGeom>
          <a:solidFill>
            <a:schemeClr val="accent1">
              <a:alpha val="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965825" y="3536950"/>
            <a:ext cx="1114425" cy="508000"/>
          </a:xfrm>
          <a:prstGeom prst="ellipse">
            <a:avLst/>
          </a:prstGeom>
          <a:solidFill>
            <a:schemeClr val="accent1">
              <a:alpha val="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1515" y="233782"/>
            <a:ext cx="1063227" cy="1063227"/>
          </a:xfrm>
          <a:prstGeom prst="rect">
            <a:avLst/>
          </a:prstGeom>
        </p:spPr>
      </p:pic>
      <p:cxnSp>
        <p:nvCxnSpPr>
          <p:cNvPr id="13" name="Straight Arrow Connector 12"/>
          <p:cNvCxnSpPr>
            <a:stCxn id="9" idx="0"/>
            <a:endCxn id="11" idx="2"/>
          </p:cNvCxnSpPr>
          <p:nvPr/>
        </p:nvCxnSpPr>
        <p:spPr>
          <a:xfrm flipV="1">
            <a:off x="6523038" y="1297009"/>
            <a:ext cx="1040091" cy="2239941"/>
          </a:xfrm>
          <a:prstGeom prst="straightConnector1">
            <a:avLst/>
          </a:prstGeom>
          <a:ln w="38100">
            <a:solidFill>
              <a:srgbClr val="9B320E"/>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0"/>
            <a:endCxn id="11" idx="2"/>
          </p:cNvCxnSpPr>
          <p:nvPr/>
        </p:nvCxnSpPr>
        <p:spPr>
          <a:xfrm flipV="1">
            <a:off x="5586730" y="1297009"/>
            <a:ext cx="1976399" cy="721020"/>
          </a:xfrm>
          <a:prstGeom prst="straightConnector1">
            <a:avLst/>
          </a:prstGeom>
          <a:ln w="38100">
            <a:solidFill>
              <a:srgbClr val="9B320E"/>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0"/>
            <a:endCxn id="11" idx="2"/>
          </p:cNvCxnSpPr>
          <p:nvPr/>
        </p:nvCxnSpPr>
        <p:spPr>
          <a:xfrm flipH="1" flipV="1">
            <a:off x="7563129" y="1297009"/>
            <a:ext cx="824725" cy="1326345"/>
          </a:xfrm>
          <a:prstGeom prst="straightConnector1">
            <a:avLst/>
          </a:prstGeom>
          <a:ln w="38100">
            <a:solidFill>
              <a:srgbClr val="9B320E"/>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921937" y="2167390"/>
            <a:ext cx="7849800" cy="869534"/>
          </a:xfrm>
          <a:prstGeom prst="rect">
            <a:avLst/>
          </a:prstGeom>
          <a:noFill/>
          <a:ln>
            <a:noFill/>
          </a:ln>
        </p:spPr>
      </p:pic>
      <p:sp>
        <p:nvSpPr>
          <p:cNvPr id="23" name="TextBox 22"/>
          <p:cNvSpPr txBox="1"/>
          <p:nvPr/>
        </p:nvSpPr>
        <p:spPr>
          <a:xfrm>
            <a:off x="1428750" y="3790950"/>
            <a:ext cx="779572" cy="369332"/>
          </a:xfrm>
          <a:prstGeom prst="rect">
            <a:avLst/>
          </a:prstGeom>
          <a:noFill/>
        </p:spPr>
        <p:txBody>
          <a:bodyPr wrap="none" rtlCol="0">
            <a:spAutoFit/>
          </a:bodyPr>
          <a:lstStyle/>
          <a:p>
            <a:r>
              <a:rPr lang="en-US" dirty="0" smtClean="0"/>
              <a:t>where</a:t>
            </a:r>
            <a:endParaRPr lang="en-US" dirty="0"/>
          </a:p>
        </p:txBody>
      </p:sp>
      <p:sp>
        <p:nvSpPr>
          <p:cNvPr id="24" name="Rounded Rectangle 23"/>
          <p:cNvSpPr/>
          <p:nvPr/>
        </p:nvSpPr>
        <p:spPr>
          <a:xfrm>
            <a:off x="3759198" y="5420511"/>
            <a:ext cx="5175250" cy="737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All operations are elementwise!!</a:t>
            </a:r>
            <a:endParaRPr lang="en-US" sz="2600"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675529467"/>
      </p:ext>
    </p:extLst>
  </p:cSld>
  <p:clrMapOvr>
    <a:masterClrMapping/>
  </p:clrMapOvr>
  <mc:AlternateContent xmlns:mc="http://schemas.openxmlformats.org/markup-compatibility/2006" xmlns:p14="http://schemas.microsoft.com/office/powerpoint/2010/main">
    <mc:Choice Requires="p14">
      <p:transition spd="slow" p14:dur="23000" advClick="0" advTm="22000"/>
    </mc:Choice>
    <mc:Fallback xmlns="">
      <p:transition spd="slow" advClick="0" advTm="2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a:t>
            </a:r>
            <a:r>
              <a:rPr lang="en-US" dirty="0" smtClean="0"/>
              <a:t>Results</a:t>
            </a:r>
            <a:endParaRPr lang="en-US" dirty="0"/>
          </a:p>
        </p:txBody>
      </p:sp>
      <p:pic>
        <p:nvPicPr>
          <p:cNvPr id="3" name="BlurOwl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8718051" y="2799146"/>
            <a:ext cx="3329007" cy="2496755"/>
          </a:xfrm>
          <a:prstGeom prst="rect">
            <a:avLst/>
          </a:prstGeom>
        </p:spPr>
      </p:pic>
      <p:pic>
        <p:nvPicPr>
          <p:cNvPr id="4" name="BlurFace_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8737600" y="269044"/>
            <a:ext cx="3309458" cy="2482093"/>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sp>
        <p:nvSpPr>
          <p:cNvPr id="13" name="TextBox 12"/>
          <p:cNvSpPr txBox="1"/>
          <p:nvPr/>
        </p:nvSpPr>
        <p:spPr>
          <a:xfrm>
            <a:off x="5806964" y="6596278"/>
            <a:ext cx="2792239" cy="276999"/>
          </a:xfrm>
          <a:prstGeom prst="rect">
            <a:avLst/>
          </a:prstGeom>
          <a:noFill/>
        </p:spPr>
        <p:txBody>
          <a:bodyPr wrap="none" rtlCol="0">
            <a:spAutoFit/>
          </a:bodyPr>
          <a:lstStyle/>
          <a:p>
            <a:r>
              <a:rPr lang="en-US" sz="1200" dirty="0" smtClean="0">
                <a:solidFill>
                  <a:schemeClr val="bg1"/>
                </a:solidFill>
              </a:rPr>
              <a:t>“Object Tracking Benchmark”, TPAMI2015</a:t>
            </a:r>
            <a:endParaRPr lang="en-US" sz="1200" dirty="0">
              <a:solidFill>
                <a:schemeClr val="bg1"/>
              </a:solidFill>
            </a:endParaRPr>
          </a:p>
        </p:txBody>
      </p:sp>
      <p:pic>
        <p:nvPicPr>
          <p:cNvPr id="7" name="Human5_1">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461408" y="2015490"/>
            <a:ext cx="3255645" cy="4340860"/>
          </a:xfrm>
          <a:prstGeom prst="rect">
            <a:avLst/>
          </a:prstGeom>
        </p:spPr>
      </p:pic>
      <p:pic>
        <p:nvPicPr>
          <p:cNvPr id="8" name="shaking_1">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6"/>
          <a:stretch>
            <a:fillRect/>
          </a:stretch>
        </p:blipFill>
        <p:spPr>
          <a:xfrm>
            <a:off x="4101383" y="4334002"/>
            <a:ext cx="4232338" cy="2387473"/>
          </a:xfrm>
          <a:prstGeom prst="rect">
            <a:avLst/>
          </a:prstGeom>
        </p:spPr>
      </p:pic>
      <p:pic>
        <p:nvPicPr>
          <p:cNvPr id="9" name="jogging-1_1">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7"/>
          <a:stretch>
            <a:fillRect/>
          </a:stretch>
        </p:blipFill>
        <p:spPr>
          <a:xfrm>
            <a:off x="4130564" y="1442720"/>
            <a:ext cx="3352800" cy="2743200"/>
          </a:xfrm>
          <a:prstGeom prst="rect">
            <a:avLst/>
          </a:prstGeom>
        </p:spPr>
      </p:pic>
    </p:spTree>
    <p:extLst>
      <p:ext uri="{BB962C8B-B14F-4D97-AF65-F5344CB8AC3E}">
        <p14:creationId xmlns:p14="http://schemas.microsoft.com/office/powerpoint/2010/main" val="3175004280"/>
      </p:ext>
    </p:extLst>
  </p:cSld>
  <p:clrMapOvr>
    <a:masterClrMapping/>
  </p:clrMapOvr>
  <mc:AlternateContent xmlns:mc="http://schemas.openxmlformats.org/markup-compatibility/2006" xmlns:p14="http://schemas.microsoft.com/office/powerpoint/2010/main">
    <mc:Choice Requires="p14">
      <p:transition spd="slow" p14:dur="28000" advClick="0" advTm="28000"/>
    </mc:Choice>
    <mc:Fallback xmlns="">
      <p:transition spd="slow" advClick="0"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066" fill="hold"/>
                                        <p:tgtEl>
                                          <p:spTgt spid="3"/>
                                        </p:tgtEl>
                                      </p:cBhvr>
                                    </p:cmd>
                                  </p:childTnLst>
                                </p:cTn>
                              </p:par>
                              <p:par>
                                <p:cTn id="7" presetID="1" presetClass="mediacall" presetSubtype="0" fill="hold" nodeType="withEffect">
                                  <p:stCondLst>
                                    <p:cond delay="0"/>
                                  </p:stCondLst>
                                  <p:childTnLst>
                                    <p:cmd type="call" cmd="playFrom(0.0)">
                                      <p:cBhvr>
                                        <p:cTn id="8" dur="16466" fill="hold"/>
                                        <p:tgtEl>
                                          <p:spTgt spid="4"/>
                                        </p:tgtEl>
                                      </p:cBhvr>
                                    </p:cmd>
                                  </p:childTnLst>
                                </p:cTn>
                              </p:par>
                              <p:par>
                                <p:cTn id="9" presetID="1" presetClass="mediacall" presetSubtype="0" fill="hold" nodeType="withEffect">
                                  <p:stCondLst>
                                    <p:cond delay="0"/>
                                  </p:stCondLst>
                                  <p:childTnLst>
                                    <p:cmd type="call" cmd="playFrom(0.0)">
                                      <p:cBhvr>
                                        <p:cTn id="10" dur="23800" fill="hold"/>
                                        <p:tgtEl>
                                          <p:spTgt spid="7"/>
                                        </p:tgtEl>
                                      </p:cBhvr>
                                    </p:cmd>
                                  </p:childTnLst>
                                </p:cTn>
                              </p:par>
                              <p:par>
                                <p:cTn id="11" presetID="1" presetClass="mediacall" presetSubtype="0" fill="hold" nodeType="withEffect">
                                  <p:stCondLst>
                                    <p:cond delay="0"/>
                                  </p:stCondLst>
                                  <p:childTnLst>
                                    <p:cmd type="call" cmd="playFrom(0.0)">
                                      <p:cBhvr>
                                        <p:cTn id="12" dur="10266" fill="hold"/>
                                        <p:tgtEl>
                                          <p:spTgt spid="9"/>
                                        </p:tgtEl>
                                      </p:cBhvr>
                                    </p:cmd>
                                  </p:childTnLst>
                                </p:cTn>
                              </p:par>
                              <p:par>
                                <p:cTn id="13" presetID="1" presetClass="mediacall" presetSubtype="0" fill="hold" nodeType="withEffect">
                                  <p:stCondLst>
                                    <p:cond delay="0"/>
                                  </p:stCondLst>
                                  <p:childTnLst>
                                    <p:cmd type="call" cmd="playFrom(0.0)">
                                      <p:cBhvr>
                                        <p:cTn id="14" dur="12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remove"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repeatCount="indefinite" fill="remove"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seq concurrent="1" nextAc="seek">
              <p:cTn id="27" restart="whenNotActive" fill="hold" evtFilter="cancelBubble" nodeType="interactiveSeq">
                <p:stCondLst>
                  <p:cond evt="onClick" delay="0">
                    <p:tgtEl>
                      <p:spTgt spid="7"/>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7"/>
                                        </p:tgtEl>
                                      </p:cBhvr>
                                    </p:cmd>
                                  </p:childTnLst>
                                </p:cTn>
                              </p:par>
                            </p:childTnLst>
                          </p:cTn>
                        </p:par>
                      </p:childTnLst>
                    </p:cTn>
                  </p:par>
                </p:childTnLst>
              </p:cTn>
              <p:nextCondLst>
                <p:cond evt="onClick" delay="0">
                  <p:tgtEl>
                    <p:spTgt spid="7"/>
                  </p:tgtEl>
                </p:cond>
              </p:nextCondLst>
            </p:seq>
            <p:seq concurrent="1" nextAc="seek">
              <p:cTn id="32" restart="whenNotActive" fill="hold" evtFilter="cancelBubble" nodeType="interactiveSeq">
                <p:stCondLst>
                  <p:cond evt="onClick" delay="0">
                    <p:tgtEl>
                      <p:spTgt spid="9"/>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9"/>
                                        </p:tgtEl>
                                      </p:cBhvr>
                                    </p:cmd>
                                  </p:childTnLst>
                                </p:cTn>
                              </p:par>
                            </p:childTnLst>
                          </p:cTn>
                        </p:par>
                      </p:childTnLst>
                    </p:cTn>
                  </p:par>
                </p:childTnLst>
              </p:cTn>
              <p:nextCondLst>
                <p:cond evt="onClick" delay="0">
                  <p:tgtEl>
                    <p:spTgt spid="9"/>
                  </p:tgtEl>
                </p:cond>
              </p:nextCondLst>
            </p:seq>
            <p:seq concurrent="1" nextAc="seek">
              <p:cTn id="37" restart="whenNotActive" fill="hold" evtFilter="cancelBubble" nodeType="interactiveSeq">
                <p:stCondLst>
                  <p:cond evt="onClick" delay="0">
                    <p:tgtEl>
                      <p:spTgt spid="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8"/>
                                        </p:tgtEl>
                                      </p:cBhvr>
                                    </p:cmd>
                                  </p:childTnLst>
                                </p:cTn>
                              </p:par>
                            </p:childTnLst>
                          </p:cTn>
                        </p:par>
                      </p:childTnLst>
                    </p:cTn>
                  </p:par>
                </p:childTnLst>
              </p:cTn>
              <p:nextCondLst>
                <p:cond evt="onClick" delay="0">
                  <p:tgtEl>
                    <p:spTgt spid="8"/>
                  </p:tgtEl>
                </p:cond>
              </p:nextCondLst>
            </p:seq>
            <p:video>
              <p:cMediaNode vol="80000">
                <p:cTn id="42" repeatCount="indefinite" fill="remove" display="0">
                  <p:stCondLst>
                    <p:cond delay="indefinite"/>
                  </p:stCondLst>
                </p:cTn>
                <p:tgtEl>
                  <p:spTgt spid="7"/>
                </p:tgtEl>
              </p:cMediaNode>
            </p:video>
            <p:video>
              <p:cMediaNode vol="80000">
                <p:cTn id="43" repeatCount="indefinite" fill="remove" display="0">
                  <p:stCondLst>
                    <p:cond delay="indefinite"/>
                  </p:stCondLst>
                </p:cTn>
                <p:tgtEl>
                  <p:spTgt spid="9"/>
                </p:tgtEl>
              </p:cMediaNode>
            </p:video>
            <p:video>
              <p:cMediaNode vol="80000">
                <p:cTn id="44" repeatCount="indefinite" fill="remove" display="0">
                  <p:stCondLst>
                    <p:cond delay="indefinite"/>
                  </p:stCondLst>
                </p:cTn>
                <p:tgtEl>
                  <p:spTgt spid="8"/>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85.25"/>
  <p:tag name="ORIGINALWIDTH" val="1431"/>
  <p:tag name="OUTPUTDPI" val="1200"/>
  <p:tag name="LATEXADDIN" val="\documentclass{article}&#10;\usepackage{amsmath}&#10;\pagestyle{empty}&#10;\begin{document}&#10;&#10;&#10;\begin{equation}&#10;\begin{aligned}&#10;\min_{\mathbf{w}} ||\mathbf{X}\mathbf{w} - \mathbf{y}||_2^2 +\lambda_1 ||\mathbf{w}||_2^2&#10;\nonumber&#10;\end{aligned}&#10;\end{equation}&#10;&#10;&#10;&#10;\end{document}"/>
  <p:tag name="IGUANATEXSIZE" val="20"/>
  <p:tag name="IGUANATEXCURSOR" val="144"/>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224.25"/>
  <p:tag name="ORIGINALWIDTH" val="3404.25"/>
  <p:tag name="OUTPUTDPI" val="1200"/>
  <p:tag name="LATEXADDIN" val="\documentclass{article}&#10;\usepackage{amsmath}&#10;\pagestyle{empty}&#10;\begin{document}&#10;&#10;\begin{equation}&#10;\begin{aligned}&#10;&amp; \mathbf{D}\tilde{\mathbf{K}}^{-1} \Big ( \lambda_2  \mathbf{D}^T \mathbf{D} + \lambda_1\mathbf{E}^T\mathbf{E}+ \tilde{\mathbf{G}}^T \tilde{\mathbf{G}} \Big ) \tilde{\mathbf{K}}^{-1} \mathbf{D}^T  \alpha =  \lambda_2 \mathbf{D}\tilde{\mathbf{K}}^{-1} \mathbf{D}^T \mathbf{y}_o&#10;\label{linear_system}&#10;\end{aligned}&#10;\nonumber&#10;\end{equation}&#10;&#10;\end{document}"/>
  <p:tag name="IGUANATEXSIZE" val="20"/>
  <p:tag name="IGUANATEXCURSOR" val="244"/>
  <p:tag name="TRANSPARENCY" val="True"/>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207.75"/>
  <p:tag name="ORIGINALWIDTH" val="2611.5"/>
  <p:tag name="OUTPUTDPI" val="1200"/>
  <p:tag name="LATEXADDIN" val="\documentclass{article}&#10;\usepackage{amsmath}&#10;\pagestyle{empty}&#10;\begin{document}&#10;&#10;\begin{equation}&#10;\label{our_obj}&#10;\begin{aligned}&#10;&amp;\underset{\mathbf{w},\mathbf{y}}{\text{minimize}}~ \ ||\tilde{\mathbf{X}}\mathbf{w} - \mathbf{y}||_2^2 +\lambda_1 ||\mathbf{w}||_2^2 + \lambda_2 || \mathbf{y} - \mathbf{y}_o||_2^2 \\&#10;\end{aligned}&#10;\nonumber&#10;\end{equation}&#10;&#10;&#10;\end{document}"/>
  <p:tag name="IGUANATEXSIZE" val="20"/>
  <p:tag name="IGUANATEXCURSOR" val="337"/>
  <p:tag name="TRANSPARENCY" val="True"/>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224.25"/>
  <p:tag name="ORIGINALWIDTH" val="1251.75"/>
  <p:tag name="OUTPUTDPI" val="1200"/>
  <p:tag name="LATEXADDIN" val="\documentclass{article}&#10;\usepackage{amsmath}&#10;\pagestyle{empty}&#10;\begin{document}&#10;&#10;&#10;$\tilde{\mathbf{K}} = \Big(\lambda_1 \mathbf{E}^T \mathbf{E} + \tilde{\mathbf{G}}^T \tilde{\mathbf{G}} \Big)$&#10;\end{document}"/>
  <p:tag name="IGUANATEXSIZE" val="20"/>
  <p:tag name="IGUANATEXCURSOR" val="163"/>
  <p:tag name="TRANSPARENCY" val="True"/>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59"/>
  <p:tag name="ORIGINALWIDTH" val="1316.25"/>
  <p:tag name="OUTPUTDPI" val="1200"/>
  <p:tag name="LATEXADDIN" val="\documentclass{article}&#10;\usepackage{amsmath}&#10;\usepackage{amsmath,amssymb} % define this before the line numbering.&#10;\pagestyle{empty}&#10;\begin{document}&#10;&#10;&#10;$\tilde{\mathbf{G}} = \begin{bmatrix} \tilde{\mathbf{X}}  \ \  -\tilde{\mathbf{I}} \end{bmatrix} \in \mathbb{R}^{kn \times 2n}$&#10;&#10;\end{document}"/>
  <p:tag name="IGUANATEXSIZE" val="20"/>
  <p:tag name="IGUANATEXCURSOR" val="213"/>
  <p:tag name="TRANSPARENCY" val="True"/>
  <p:tag name="FILENAME" val=""/>
  <p:tag name="INPUTTYPE" val="0"/>
  <p:tag name="LATEXENGINEID" val="0"/>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146.25"/>
  <p:tag name="ORIGINALWIDTH" val="1242.75"/>
  <p:tag name="OUTPUTDPI" val="1200"/>
  <p:tag name="LATEXADDIN" val="\documentclass{article}&#10;\usepackage{amsmath}&#10;\usepackage{amsmath,amssymb} % define this before the line numbering.&#10;\pagestyle{empty}&#10;\begin{document}&#10;&#10;$\tilde{\mathbf{I}}^{\top} = [ \mathbf{I} ~\cdots~\mathbf{I} ] \in \mathbb{R}^{n \times kn}$&#10;&#10;\end{document}"/>
  <p:tag name="IGUANATEXSIZE" val="20"/>
  <p:tag name="IGUANATEXCURSOR" val="240"/>
  <p:tag name="TRANSPARENCY" val="True"/>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150"/>
  <p:tag name="ORIGINALWIDTH" val="1098.75"/>
  <p:tag name="OUTPUTDPI" val="1200"/>
  <p:tag name="LATEXADDIN" val="\documentclass{article}&#10;\usepackage{amsmath}&#10;\usepackage{amsmath,amssymb} % define this before the line numbering.&#10;\pagestyle{empty}&#10;\begin{document}&#10;&#10;&#10;$\mathbf{E} = \begin{bmatrix} \mathbf{I} &amp;  \mathbf{0} \end{bmatrix} \in \mathbb{R}^{n \times 2n}$&#10;&#10;\end{document}"/>
  <p:tag name="IGUANATEXSIZE" val="20"/>
  <p:tag name="IGUANATEXCURSOR" val="221"/>
  <p:tag name="TRANSPARENCY" val="True"/>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150"/>
  <p:tag name="ORIGINALWIDTH" val="1114.5"/>
  <p:tag name="OUTPUTDPI" val="1200"/>
  <p:tag name="LATEXADDIN" val="\documentclass{article}&#10;\usepackage{amsmath}&#10;\usepackage{amsmath,amssymb} % define this before the line numbering.&#10;\pagestyle{empty}&#10;\begin{document}&#10;&#10;$\mathbf{D} = \begin{bmatrix} \mathbf{0} &amp; \mathbf{I} \end{bmatrix} \in \mathbb{R}^{n \times 2n}$&#10;&#10;\end{document}"/>
  <p:tag name="IGUANATEXSIZE" val="20"/>
  <p:tag name="IGUANATEXCURSOR" val="194"/>
  <p:tag name="TRANSPARENCY" val="True"/>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796.5"/>
  <p:tag name="ORIGINALWIDTH" val="3624.75"/>
  <p:tag name="OUTPUTDPI" val="1200"/>
  <p:tag name="LATEXADDIN" val="\documentclass{article}&#10;\usepackage{amsmath}&#10;\pagestyle{empty}&#10;\begin{document}&#10;&#10;&#10;\begin{equation}&#10;\label{upsilon}&#10;\begin{aligned}&#10;\Upsilon  =&#10;&amp; \Bigg(  \frac{\frac{-1}{k}\sum_i^k(\hat{\mathbf{x}}_{1i}^* \odot \hat{\mathbf{x}}_{1i}) + \frac{k + \lambda_2}{k} (\sum_i^k \hat{\mathbf{x}}_{1i}^*) \odot (\sum_i^k \hat{\mathbf{x}}_{1i}) +\frac{\lambda_1(k+\lambda_2)}{k}}{{\sum_i^k({\hat{\mathbf{x}}_{1i}^* \odot \hat{\mathbf{x}}_{1i}) + \lambda_1  - \frac{1}{k} ( \sum_i^k{\hat{\mathbf{x}}_{1i}^*})  \odot (\sum_i^k{\hat{\mathbf{x}}_{1i}})}}} \Bigg) \odot \\&#10;&amp; \Bigg(\frac{\frac{1}{k^2}\sum_i^k\hat{\mathbf{x}}_{1i}^* \odot \sum_i^k\hat{\mathbf{x}}_{1i}} {\sum_i^k({\hat{\mathbf{x}}_{1i}^* \odot \hat{\mathbf{x}}_{1i}) + \lambda_1  - \frac{1}{k} ( \sum_i^k{\hat{\mathbf{x}}_{1i}^*})  \odot (\sum_i^k{\hat{\mathbf{x}}_{1i}})}} + \frac{1}{k}  \Bigg)&#10;\end{aligned}&#10;\nonumber&#10;\end{equation}&#10;&#10;\end{document}"/>
  <p:tag name="IGUANATEXSIZE" val="20"/>
  <p:tag name="IGUANATEXCURSOR" val="868"/>
  <p:tag name="TRANSPARENCY" val="True"/>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428.25"/>
  <p:tag name="ORIGINALWIDTH" val="3863.25"/>
  <p:tag name="OUTPUTDPI" val="1200"/>
  <p:tag name="LATEXADDIN" val="\documentclass{article}&#10;\usepackage{amsmath}&#10;\pagestyle{empty}&#10;\begin{document}&#10;&#10;\begin{equation}&#10;\begin{aligned}&#10; \hat{\alpha}^* = \lambda_2 diag^{-1}(\Upsilon) \Bigg(&#10;\frac{\frac{1}{k} \Big(\sum_i^k\hat{\mathbf{x}}_{1i}^*\Big) \odot \Big(\sum_i^k\hat{\mathbf{x}}_{1i} \Big) \odot \hat{\mathbf{y}}_0^*}  {\sum_i^k({\hat{\mathbf{x}}_{1i}^*  \odot \hat{\mathbf{x}}_{1i}) + \lambda_1  - \frac{1}{k} ( \sum_i^k{\hat{\mathbf{x}}_{1i}^*}  \odot \sum_i^k{\hat{\mathbf{x}}}_{1i} )}} + \frac{\hat{\mathbf{y}}_o^*}{k} \Bigg),&#10;\label{solution_multi}&#10;\end{aligned}&#10;\nonumber&#10;\end{equation}&#10;&#10;\end{document}"/>
  <p:tag name="IGUANATEXSIZE" val="20"/>
  <p:tag name="IGUANATEXCURSOR" val="563"/>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42.5"/>
  <p:tag name="ORIGINALWIDTH" val="1419.75"/>
  <p:tag name="OUTPUTDPI" val="1200"/>
  <p:tag name="LATEXADDIN" val="\documentclass{article}&#10;\usepackage{amsmath}&#10;\pagestyle{empty}&#10;&#10;&#10;\begin{document}&#10;&#10;\begin{equation}&#10;\mathbf{w} = (\mathbf{X}^H \mathbf{X} + \lambda_1 \mathbf{I})^{-1}\mathbf{X}^H\mathbf{y}&#10;\nonumber&#10;\end{equation}&#10;&#10;&#10;&#10;\end{document}"/>
  <p:tag name="IGUANATEXSIZE" val="20"/>
  <p:tag name="IGUANATEXCURSOR" val="83"/>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267.75"/>
  <p:tag name="ORIGINALWIDTH" val="869.25"/>
  <p:tag name="OUTPUTDPI" val="1200"/>
  <p:tag name="LATEXADDIN" val="\documentclass{article}&#10;\usepackage{amsmath}&#10;\pagestyle{empty}&#10;\begin{document}&#10;&#10;&#10;\begin{equation}&#10;\begin{aligned}&#10;\hat{\mathbf{w}} = \frac{\hat{\mathbf{x}} \odot \hat{\mathbf{y}}}&#10;{\hat{\mathbf{x}} \odot \hat{\mathbf{x}}^* + \lambda}&#10;\nonumber&#10;\end{aligned}&#10;\end{equation}&#10;&#10;&#10;\end{document}"/>
  <p:tag name="IGUANATEXSIZE" val="20"/>
  <p:tag name="IGUANATEXCURSOR" val="234"/>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303.75"/>
  <p:tag name="ORIGINALWIDTH" val="1103.25"/>
  <p:tag name="OUTPUTDPI" val="1200"/>
  <p:tag name="LATEXADDIN" val="\documentclass{article}&#10;\usepackage{amsmath}&#10;\pagestyle{empty}&#10;\begin{document}&#10;&#10;&#10;\begin{equation}&#10;\begin{aligned}&#10;\hat{\mathbf{w}} =  \frac{\sum_i\hat{\mathbf{x}}_i \odot \hat{\mathbf{y}}}&#10;{\sum_i \hat{\mathbf{x}}_i \odot \hat{\mathbf{x}}^*_i + \lambda}&#10;\nonumber&#10;\end{aligned}&#10;\end{equation}&#10;&#10;&#10;&#10;\end{document}"/>
  <p:tag name="IGUANATEXSIZE" val="20"/>
  <p:tag name="IGUANATEXCURSOR" val="254"/>
  <p:tag name="TRANSPARENCY" val="True"/>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142.5"/>
  <p:tag name="ORIGINALWIDTH" val="1190.25"/>
  <p:tag name="OUTPUTDPI" val="1200"/>
  <p:tag name="LATEXADDIN" val="\documentclass{article}&#10;\usepackage{amsmath}&#10;\pagestyle{empty}&#10;\begin{document}&#10;&#10;&#10;\begin{equation}&#10;\alpha = (\mathbf{X} \mathbf{X}^H + \lambda_1 \mathbf{I})^{-1}\mathbf{y}&#10;\nonumber&#10;\end{equation}&#10;&#10;&#10;&#10;\end{document}"/>
  <p:tag name="IGUANATEXSIZE" val="20"/>
  <p:tag name="IGUANATEXCURSOR" val="81"/>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106.5"/>
  <p:tag name="ORIGINALWIDTH" val="546"/>
  <p:tag name="OUTPUTDPI" val="1200"/>
  <p:tag name="LATEXADDIN" val="\documentclass{article}&#10;\usepackage{amsmath}&#10;\pagestyle{empty}&#10;\begin{document}&#10;&#10;&#10;$\mathbf{w} = \mathbf{X}^H \alpha$&#10;&#10;\end{document}"/>
  <p:tag name="IGUANATEXSIZE" val="20"/>
  <p:tag name="IGUANATEXCURSOR" val="115"/>
  <p:tag name="TRANSPARENCY" val="Tru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267.75"/>
  <p:tag name="ORIGINALWIDTH" val="842.25"/>
  <p:tag name="OUTPUTDPI" val="1200"/>
  <p:tag name="LATEXADDIN" val="\documentclass{article}&#10;\usepackage{amsmath}&#10;\pagestyle{empty}&#10;\begin{document}&#10;&#10;&#10;\begin{equation}&#10;\begin{aligned}&#10;\hat{\alpha} = \frac{\hat{\mathbf{y}}}{\hat{\mathbf{x}} \odot \hat{\mathbf{x}}^* + \lambda}&#10;\nonumber&#10;\end{aligned}&#10;\end{equation}&#10;&#10;&#10;\end{document}"/>
  <p:tag name="IGUANATEXSIZE" val="20"/>
  <p:tag name="IGUANATEXCURSOR" val="216"/>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80.25"/>
  <p:tag name="ORIGINALWIDTH" val="70.5"/>
  <p:tag name="OUTPUTDPI" val="1200"/>
  <p:tag name="LATEXADDIN" val="\documentclass{article}&#10;\usepackage{amsmath}&#10;\pagestyle{empty}&#10;\begin{document}&#10;&#10;&#10;\begin{equation}&#10;\begin{aligned}&#10;\mathbf{y}&#10;\nonumber&#10;\end{aligned}&#10;\end{equation}&#10;&#10;&#10;&#10;\end{document}"/>
  <p:tag name="IGUANATEXSIZE" val="20"/>
  <p:tag name="IGUANATEXCURSOR" val="114"/>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80.25"/>
  <p:tag name="ORIGINALWIDTH" val="70.5"/>
  <p:tag name="OUTPUTDPI" val="1200"/>
  <p:tag name="LATEXADDIN" val="\documentclass{article}&#10;\usepackage{amsmath}&#10;\pagestyle{empty}&#10;\begin{document}&#10;&#10;$\mathbf{y}$&#10;&#10;\end{document}"/>
  <p:tag name="IGUANATEXSIZE" val="20"/>
  <p:tag name="IGUANATEXCURSOR" val="92"/>
  <p:tag name="TRANSPARENCY" val="True"/>
  <p:tag name="FILENAME" val=""/>
  <p:tag name="INPUTTYPE" val="0"/>
  <p:tag name="LATEXENGINEID" val="0"/>
  <p:tag name="TEMPFOLDER" val="c:\temp\"/>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TotalTime>
  <Words>1031</Words>
  <Application>Microsoft Office PowerPoint</Application>
  <PresentationFormat>Widescreen</PresentationFormat>
  <Paragraphs>162</Paragraphs>
  <Slides>11</Slides>
  <Notes>11</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맑은 고딕</vt:lpstr>
      <vt:lpstr>Arial</vt:lpstr>
      <vt:lpstr>Calibri</vt:lpstr>
      <vt:lpstr>Calibri Light</vt:lpstr>
      <vt:lpstr>Office Theme</vt:lpstr>
      <vt:lpstr>Target Response Adaptation for Correlation Filter Tracking</vt:lpstr>
      <vt:lpstr>Problem Definition</vt:lpstr>
      <vt:lpstr>Correlation Filters (Original Formulation)</vt:lpstr>
      <vt:lpstr>Motivation</vt:lpstr>
      <vt:lpstr>Motivation</vt:lpstr>
      <vt:lpstr>Proposed Pipeline</vt:lpstr>
      <vt:lpstr>Proposed Method</vt:lpstr>
      <vt:lpstr>Proposed Method</vt:lpstr>
      <vt:lpstr>Qualitative Results</vt:lpstr>
      <vt:lpstr>Quantitative Results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Adel Amer Bibi</dc:creator>
  <cp:lastModifiedBy>Adel Amer Bibi</cp:lastModifiedBy>
  <cp:revision>93</cp:revision>
  <dcterms:created xsi:type="dcterms:W3CDTF">2016-09-27T05:30:05Z</dcterms:created>
  <dcterms:modified xsi:type="dcterms:W3CDTF">2016-10-04T20:36:31Z</dcterms:modified>
</cp:coreProperties>
</file>